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76" r:id="rId6"/>
    <p:sldId id="290" r:id="rId7"/>
    <p:sldId id="260" r:id="rId8"/>
    <p:sldId id="283" r:id="rId9"/>
    <p:sldId id="284" r:id="rId10"/>
    <p:sldId id="291" r:id="rId11"/>
    <p:sldId id="294" r:id="rId12"/>
    <p:sldId id="293" r:id="rId13"/>
    <p:sldId id="295" r:id="rId14"/>
    <p:sldId id="296" r:id="rId15"/>
    <p:sldId id="297" r:id="rId16"/>
    <p:sldId id="285" r:id="rId17"/>
    <p:sldId id="303" r:id="rId18"/>
    <p:sldId id="304" r:id="rId19"/>
    <p:sldId id="308" r:id="rId20"/>
    <p:sldId id="305" r:id="rId21"/>
    <p:sldId id="306" r:id="rId22"/>
    <p:sldId id="309" r:id="rId23"/>
    <p:sldId id="307" r:id="rId24"/>
    <p:sldId id="312" r:id="rId25"/>
    <p:sldId id="286" r:id="rId26"/>
    <p:sldId id="298" r:id="rId27"/>
    <p:sldId id="300" r:id="rId28"/>
    <p:sldId id="301" r:id="rId29"/>
    <p:sldId id="288" r:id="rId30"/>
    <p:sldId id="299" r:id="rId31"/>
    <p:sldId id="275" r:id="rId32"/>
  </p:sldIdLst>
  <p:sldSz cx="18288000" cy="10287000"/>
  <p:notesSz cx="6858000" cy="9144000"/>
  <p:embeddedFontLst>
    <p:embeddedFont>
      <p:font typeface="HY Myeong Light" panose="02010600030101010101" charset="-127"/>
      <p:regular r:id="rId34"/>
    </p:embeddedFont>
    <p:embeddedFont>
      <p:font typeface="字由点字刻宋" panose="02010600030101010101" charset="-122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方正姚体" panose="02010601030101010101" pitchFamily="2" charset="-122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60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B7E12-787C-4F4D-ABA6-95E9BDD4B666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9ECE1-719F-4691-920E-73DA23FD6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3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9ECE1-719F-4691-920E-73DA23FD63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9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pi.apifox.cn/" TargetMode="External"/><Relationship Id="rId7" Type="http://schemas.openxmlformats.org/officeDocument/2006/relationships/hyperlink" Target="https://www.runoob.com/python3/python-venv.html" TargetMode="External"/><Relationship Id="rId2" Type="http://schemas.openxmlformats.org/officeDocument/2006/relationships/hyperlink" Target="https://jsonapi.org/forma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astapi.tiangolo.com/" TargetMode="External"/><Relationship Id="rId5" Type="http://schemas.openxmlformats.org/officeDocument/2006/relationships/hyperlink" Target="https://www.runoob.com/mysql/mysql-tutorial.html" TargetMode="External"/><Relationship Id="rId4" Type="http://schemas.openxmlformats.org/officeDocument/2006/relationships/hyperlink" Target="https://www.runoob.com/redis/redis-tutorial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7454"/>
            <a:ext cx="2238209" cy="4050967"/>
            <a:chOff x="0" y="0"/>
            <a:chExt cx="856286" cy="1549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9791" y="2607454"/>
            <a:ext cx="2238209" cy="4050967"/>
            <a:chOff x="0" y="0"/>
            <a:chExt cx="856286" cy="1549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6644" y="1028700"/>
            <a:ext cx="16054711" cy="8229600"/>
            <a:chOff x="0" y="0"/>
            <a:chExt cx="4228401" cy="21674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8401" cy="2167467"/>
            </a:xfrm>
            <a:custGeom>
              <a:avLst/>
              <a:gdLst/>
              <a:ahLst/>
              <a:cxnLst/>
              <a:rect l="l" t="t" r="r" b="b"/>
              <a:pathLst>
                <a:path w="4228401" h="2167467">
                  <a:moveTo>
                    <a:pt x="10127" y="0"/>
                  </a:moveTo>
                  <a:lnTo>
                    <a:pt x="4218275" y="0"/>
                  </a:lnTo>
                  <a:cubicBezTo>
                    <a:pt x="4223867" y="0"/>
                    <a:pt x="4228401" y="4534"/>
                    <a:pt x="4228401" y="10127"/>
                  </a:cubicBezTo>
                  <a:lnTo>
                    <a:pt x="4228401" y="2157340"/>
                  </a:lnTo>
                  <a:cubicBezTo>
                    <a:pt x="4228401" y="2162933"/>
                    <a:pt x="4223867" y="2167467"/>
                    <a:pt x="4218275" y="2167467"/>
                  </a:cubicBezTo>
                  <a:lnTo>
                    <a:pt x="10127" y="2167467"/>
                  </a:lnTo>
                  <a:cubicBezTo>
                    <a:pt x="4534" y="2167467"/>
                    <a:pt x="0" y="2162933"/>
                    <a:pt x="0" y="2157340"/>
                  </a:cubicBezTo>
                  <a:lnTo>
                    <a:pt x="0" y="10127"/>
                  </a:lnTo>
                  <a:cubicBezTo>
                    <a:pt x="0" y="4534"/>
                    <a:pt x="4534" y="0"/>
                    <a:pt x="101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84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760642" y="1285298"/>
            <a:ext cx="2045139" cy="59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55"/>
              </a:lnSpc>
            </a:pPr>
            <a:r>
              <a:rPr lang="en-US" sz="3468" spc="242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2025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AutoShape 19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AutoShape 20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3527358" y="7486227"/>
            <a:ext cx="4751631" cy="760669"/>
            <a:chOff x="0" y="0"/>
            <a:chExt cx="1817861" cy="2910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17861" cy="291014"/>
            </a:xfrm>
            <a:custGeom>
              <a:avLst/>
              <a:gdLst/>
              <a:ahLst/>
              <a:cxnLst/>
              <a:rect l="l" t="t" r="r" b="b"/>
              <a:pathLst>
                <a:path w="1817861" h="291014">
                  <a:moveTo>
                    <a:pt x="34216" y="0"/>
                  </a:moveTo>
                  <a:lnTo>
                    <a:pt x="1783645" y="0"/>
                  </a:lnTo>
                  <a:cubicBezTo>
                    <a:pt x="1802542" y="0"/>
                    <a:pt x="1817861" y="15319"/>
                    <a:pt x="1817861" y="34216"/>
                  </a:cubicBezTo>
                  <a:lnTo>
                    <a:pt x="1817861" y="256798"/>
                  </a:lnTo>
                  <a:cubicBezTo>
                    <a:pt x="1817861" y="275695"/>
                    <a:pt x="1802542" y="291014"/>
                    <a:pt x="1783645" y="291014"/>
                  </a:cubicBezTo>
                  <a:lnTo>
                    <a:pt x="34216" y="291014"/>
                  </a:lnTo>
                  <a:cubicBezTo>
                    <a:pt x="15319" y="291014"/>
                    <a:pt x="0" y="275695"/>
                    <a:pt x="0" y="256798"/>
                  </a:cubicBezTo>
                  <a:lnTo>
                    <a:pt x="0" y="34216"/>
                  </a:lnTo>
                  <a:cubicBezTo>
                    <a:pt x="0" y="15319"/>
                    <a:pt x="15319" y="0"/>
                    <a:pt x="34216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817861" cy="31958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736571" y="7487575"/>
            <a:ext cx="4333205" cy="68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7"/>
              </a:lnSpc>
            </a:pPr>
            <a:r>
              <a:rPr lang="zh-CN" alt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汇报人</a:t>
            </a:r>
            <a:r>
              <a:rPr 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：</a:t>
            </a:r>
            <a:r>
              <a:rPr lang="zh-CN" alt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黄飞扬</a:t>
            </a:r>
            <a:endParaRPr lang="en-US" sz="3991" spc="279" dirty="0">
              <a:solidFill>
                <a:srgbClr val="FFFFFF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9986162" y="7486227"/>
            <a:ext cx="4774480" cy="760669"/>
            <a:chOff x="0" y="0"/>
            <a:chExt cx="1826603" cy="2910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26602" cy="291014"/>
            </a:xfrm>
            <a:custGeom>
              <a:avLst/>
              <a:gdLst/>
              <a:ahLst/>
              <a:cxnLst/>
              <a:rect l="l" t="t" r="r" b="b"/>
              <a:pathLst>
                <a:path w="1826602" h="291014">
                  <a:moveTo>
                    <a:pt x="34052" y="0"/>
                  </a:moveTo>
                  <a:lnTo>
                    <a:pt x="1792550" y="0"/>
                  </a:lnTo>
                  <a:cubicBezTo>
                    <a:pt x="1811357" y="0"/>
                    <a:pt x="1826602" y="15246"/>
                    <a:pt x="1826602" y="34052"/>
                  </a:cubicBezTo>
                  <a:lnTo>
                    <a:pt x="1826602" y="256962"/>
                  </a:lnTo>
                  <a:cubicBezTo>
                    <a:pt x="1826602" y="275768"/>
                    <a:pt x="1811357" y="291014"/>
                    <a:pt x="1792550" y="291014"/>
                  </a:cubicBezTo>
                  <a:lnTo>
                    <a:pt x="34052" y="291014"/>
                  </a:lnTo>
                  <a:cubicBezTo>
                    <a:pt x="15246" y="291014"/>
                    <a:pt x="0" y="275768"/>
                    <a:pt x="0" y="256962"/>
                  </a:cubicBezTo>
                  <a:lnTo>
                    <a:pt x="0" y="34052"/>
                  </a:lnTo>
                  <a:cubicBezTo>
                    <a:pt x="0" y="15246"/>
                    <a:pt x="15246" y="0"/>
                    <a:pt x="34052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826603" cy="31958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196381" y="7487575"/>
            <a:ext cx="4354043" cy="681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7"/>
              </a:lnSpc>
            </a:pPr>
            <a:r>
              <a:rPr lang="en-US" sz="3991" spc="279" dirty="0" err="1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指导教师</a:t>
            </a:r>
            <a:r>
              <a:rPr 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：</a:t>
            </a:r>
            <a:r>
              <a:rPr lang="zh-CN" altLang="en-US" sz="3991" spc="279" dirty="0">
                <a:solidFill>
                  <a:srgbClr val="FFFFFF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杨枨</a:t>
            </a:r>
            <a:endParaRPr lang="en-US" sz="3991" spc="279" dirty="0">
              <a:solidFill>
                <a:srgbClr val="FFFFFF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52676" y="2349745"/>
            <a:ext cx="1385412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None/>
            </a:pPr>
            <a:r>
              <a:rPr lang="zh-CN" altLang="en-US" sz="6000" b="1" i="0" dirty="0">
                <a:effectLst/>
                <a:latin typeface="+mj-ea"/>
                <a:ea typeface="+mj-ea"/>
              </a:rPr>
              <a:t>多端大模型统一平台 </a:t>
            </a:r>
            <a:r>
              <a:rPr lang="en-US" altLang="zh-CN" sz="6000" b="1" i="0" dirty="0">
                <a:effectLst/>
                <a:latin typeface="+mj-ea"/>
                <a:ea typeface="+mj-ea"/>
              </a:rPr>
              <a:t>- </a:t>
            </a:r>
            <a:r>
              <a:rPr lang="zh-CN" altLang="en-US" sz="6000" b="1" i="0" dirty="0">
                <a:effectLst/>
                <a:latin typeface="+mj-ea"/>
                <a:ea typeface="+mj-ea"/>
              </a:rPr>
              <a:t>总体设计与</a:t>
            </a:r>
            <a:r>
              <a:rPr lang="zh-CN" altLang="en-US" sz="6000" b="1" dirty="0">
                <a:latin typeface="+mj-ea"/>
                <a:ea typeface="+mj-ea"/>
              </a:rPr>
              <a:t>详细</a:t>
            </a:r>
            <a:r>
              <a:rPr lang="zh-CN" altLang="en-US" sz="6000" b="1" i="0" dirty="0">
                <a:effectLst/>
                <a:latin typeface="+mj-ea"/>
                <a:ea typeface="+mj-ea"/>
              </a:rPr>
              <a:t>设计汇报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52677" y="4235141"/>
            <a:ext cx="13382646" cy="748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spc="408" dirty="0">
                <a:solidFill>
                  <a:srgbClr val="241657"/>
                </a:solidFill>
                <a:latin typeface="HY Myeong Light"/>
                <a:ea typeface="HY Myeong Light"/>
                <a:cs typeface="HY Myeong Light"/>
                <a:sym typeface="HY Myeong Light"/>
              </a:rPr>
              <a:t>2025.11.22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52677" y="5351471"/>
            <a:ext cx="13382646" cy="34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altLang="zh-CN" sz="1999" spc="169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G10</a:t>
            </a:r>
            <a:r>
              <a:rPr lang="zh-CN" altLang="en-US" sz="1999" spc="169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组展示用</a:t>
            </a:r>
            <a:endParaRPr lang="en-US" sz="1999" spc="169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32" name="AutoShape 32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E2D23-8853-9F78-D54A-E257755BC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B70067-AA83-A0DE-9B55-79B8C5DD28A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4BA800-585D-09C8-51E6-C515C16A2B88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93AA64B-8AE8-2594-5ABA-028DA2EF032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A0281F4-6C52-09B3-9F60-4B0C07B98E2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2A380B-7A11-B456-67E2-92F8CDBAF78A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C6D4BD-12ED-ECF8-841C-4663CF6A5F6D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8A4F297-7BA2-74AD-860C-8F62F6D1754D}"/>
              </a:ext>
            </a:extLst>
          </p:cNvPr>
          <p:cNvGrpSpPr/>
          <p:nvPr/>
        </p:nvGrpSpPr>
        <p:grpSpPr>
          <a:xfrm>
            <a:off x="0" y="205322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FA23D7B-4840-06DA-E782-D6D02179FC6E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C0733B7-1675-3784-6A05-59F8F1541C6F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EFE1419-58E9-8FAB-217E-13FA80D05335}"/>
              </a:ext>
            </a:extLst>
          </p:cNvPr>
          <p:cNvGrpSpPr/>
          <p:nvPr/>
        </p:nvGrpSpPr>
        <p:grpSpPr>
          <a:xfrm>
            <a:off x="695328" y="1"/>
            <a:ext cx="16833390" cy="9715500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71507D6-9517-B59E-D53A-B86A549AB700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876E300-C76E-0D7E-789B-41EF619B1E3E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DC53C8AA-8D57-75A2-A6BC-4909F9454199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D055E09F-72C5-C7B4-9F92-80C7E0E4F6CB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E5A57E5-A411-1A36-77BC-36C61304C12A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BDB3215-E3E4-5C8E-7ACC-0E323F939F6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691C2D5-86B2-C7AA-D7DE-02AC3E761CD1}"/>
              </a:ext>
            </a:extLst>
          </p:cNvPr>
          <p:cNvGrpSpPr/>
          <p:nvPr/>
        </p:nvGrpSpPr>
        <p:grpSpPr>
          <a:xfrm>
            <a:off x="917120" y="1076325"/>
            <a:ext cx="16611598" cy="8411590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E4C7498-8152-3608-194E-8DE594917B0D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57C384C-1F35-7B88-B03D-E85C1A39380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7F5DCC3-8EE4-B3EF-1D2F-38148A25E0FF}"/>
              </a:ext>
            </a:extLst>
          </p:cNvPr>
          <p:cNvSpPr txBox="1"/>
          <p:nvPr/>
        </p:nvSpPr>
        <p:spPr>
          <a:xfrm>
            <a:off x="917120" y="96669"/>
            <a:ext cx="875742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数据设计概要</a:t>
            </a: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561F9D60-4F6B-A2DD-71F5-F656D6E03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05333"/>
              </p:ext>
            </p:extLst>
          </p:nvPr>
        </p:nvGraphicFramePr>
        <p:xfrm>
          <a:off x="1068366" y="3180078"/>
          <a:ext cx="4602076" cy="5333872"/>
        </p:xfrm>
        <a:graphic>
          <a:graphicData uri="http://schemas.openxmlformats.org/drawingml/2006/table">
            <a:tbl>
              <a:tblPr/>
              <a:tblGrid>
                <a:gridCol w="1150519">
                  <a:extLst>
                    <a:ext uri="{9D8B030D-6E8A-4147-A177-3AD203B41FA5}">
                      <a16:colId xmlns:a16="http://schemas.microsoft.com/office/drawing/2014/main" val="2139116878"/>
                    </a:ext>
                  </a:extLst>
                </a:gridCol>
                <a:gridCol w="1150519">
                  <a:extLst>
                    <a:ext uri="{9D8B030D-6E8A-4147-A177-3AD203B41FA5}">
                      <a16:colId xmlns:a16="http://schemas.microsoft.com/office/drawing/2014/main" val="3447690297"/>
                    </a:ext>
                  </a:extLst>
                </a:gridCol>
                <a:gridCol w="745396">
                  <a:extLst>
                    <a:ext uri="{9D8B030D-6E8A-4147-A177-3AD203B41FA5}">
                      <a16:colId xmlns:a16="http://schemas.microsoft.com/office/drawing/2014/main" val="2583289666"/>
                    </a:ext>
                  </a:extLst>
                </a:gridCol>
                <a:gridCol w="1555642">
                  <a:extLst>
                    <a:ext uri="{9D8B030D-6E8A-4147-A177-3AD203B41FA5}">
                      <a16:colId xmlns:a16="http://schemas.microsoft.com/office/drawing/2014/main" val="1807774041"/>
                    </a:ext>
                  </a:extLst>
                </a:gridCol>
              </a:tblGrid>
              <a:tr h="5859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16111"/>
                  </a:ext>
                </a:extLst>
              </a:tr>
              <a:tr h="3348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50284"/>
                  </a:ext>
                </a:extLst>
              </a:tr>
              <a:tr h="691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username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^[a-zA-Z0-9_-]{3,50}$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534275"/>
                  </a:ext>
                </a:extLst>
              </a:tr>
              <a:tr h="5859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password_hash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^[a-fA-F0-9]{64}$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840027"/>
                  </a:ext>
                </a:extLst>
              </a:tr>
              <a:tr h="15903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^[a-zA-Z0-9._%+-]+@[a-zA-Z0-9.-]+\.[a-</a:t>
                      </a:r>
                      <a:r>
                        <a:rPr lang="en-US" sz="1600" dirty="0" err="1">
                          <a:effectLst/>
                          <a:latin typeface="宋体" panose="02010600030101010101" pitchFamily="2" charset="-122"/>
                        </a:rPr>
                        <a:t>zA</a:t>
                      </a: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-Z]{2,}$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264989"/>
                  </a:ext>
                </a:extLst>
              </a:tr>
              <a:tr h="10881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89589"/>
                  </a:ext>
                </a:extLst>
              </a:tr>
              <a:tr h="3722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is_active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BOOLEAN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15099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E191BC2A-AC7B-EE45-576D-65D529CD8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62133"/>
              </p:ext>
            </p:extLst>
          </p:nvPr>
        </p:nvGraphicFramePr>
        <p:xfrm>
          <a:off x="5776447" y="3197243"/>
          <a:ext cx="3674776" cy="5455920"/>
        </p:xfrm>
        <a:graphic>
          <a:graphicData uri="http://schemas.openxmlformats.org/drawingml/2006/table">
            <a:tbl>
              <a:tblPr/>
              <a:tblGrid>
                <a:gridCol w="918694">
                  <a:extLst>
                    <a:ext uri="{9D8B030D-6E8A-4147-A177-3AD203B41FA5}">
                      <a16:colId xmlns:a16="http://schemas.microsoft.com/office/drawing/2014/main" val="4142389442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771349355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3625808477"/>
                    </a:ext>
                  </a:extLst>
                </a:gridCol>
                <a:gridCol w="918694">
                  <a:extLst>
                    <a:ext uri="{9D8B030D-6E8A-4147-A177-3AD203B41FA5}">
                      <a16:colId xmlns:a16="http://schemas.microsoft.com/office/drawing/2014/main" val="2702189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989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conversation_id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2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>
                          <a:effectLst/>
                        </a:rPr>
                        <a:t>user_id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外键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212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title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VARCHAR(200)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effectLst/>
                          <a:latin typeface="宋体" panose="02010600030101010101" pitchFamily="2" charset="-122"/>
                        </a:rPr>
                        <a:t>^.{1,200}$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90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model_used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VARCHAR(50)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^[a-zA-Z0-9_-]{1,50}$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92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549967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1D7A2075-A373-84DD-81F5-54486DC06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518399"/>
              </p:ext>
            </p:extLst>
          </p:nvPr>
        </p:nvGraphicFramePr>
        <p:xfrm>
          <a:off x="9552070" y="3167013"/>
          <a:ext cx="3955752" cy="5242560"/>
        </p:xfrm>
        <a:graphic>
          <a:graphicData uri="http://schemas.openxmlformats.org/drawingml/2006/table">
            <a:tbl>
              <a:tblPr/>
              <a:tblGrid>
                <a:gridCol w="988938">
                  <a:extLst>
                    <a:ext uri="{9D8B030D-6E8A-4147-A177-3AD203B41FA5}">
                      <a16:colId xmlns:a16="http://schemas.microsoft.com/office/drawing/2014/main" val="3271203114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4187507940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1544961271"/>
                    </a:ext>
                  </a:extLst>
                </a:gridCol>
                <a:gridCol w="988938">
                  <a:extLst>
                    <a:ext uri="{9D8B030D-6E8A-4147-A177-3AD203B41FA5}">
                      <a16:colId xmlns:a16="http://schemas.microsoft.com/office/drawing/2014/main" val="29187288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115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message_id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59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conversation_id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外键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19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role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ENUM('user', 'assistant')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`^(user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504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content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TEXT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^[\s\S]*$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90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created_at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DATETIME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^\d{4}-\d{2}-\d{2} \d{2}:\d{2}:\d{2}$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25191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0972104-05F4-26FA-D30D-7D4A1AD1E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921853"/>
              </p:ext>
            </p:extLst>
          </p:nvPr>
        </p:nvGraphicFramePr>
        <p:xfrm>
          <a:off x="13611248" y="3180078"/>
          <a:ext cx="3783956" cy="4206240"/>
        </p:xfrm>
        <a:graphic>
          <a:graphicData uri="http://schemas.openxmlformats.org/drawingml/2006/table">
            <a:tbl>
              <a:tblPr/>
              <a:tblGrid>
                <a:gridCol w="945989">
                  <a:extLst>
                    <a:ext uri="{9D8B030D-6E8A-4147-A177-3AD203B41FA5}">
                      <a16:colId xmlns:a16="http://schemas.microsoft.com/office/drawing/2014/main" val="2915982609"/>
                    </a:ext>
                  </a:extLst>
                </a:gridCol>
                <a:gridCol w="945989">
                  <a:extLst>
                    <a:ext uri="{9D8B030D-6E8A-4147-A177-3AD203B41FA5}">
                      <a16:colId xmlns:a16="http://schemas.microsoft.com/office/drawing/2014/main" val="12601233"/>
                    </a:ext>
                  </a:extLst>
                </a:gridCol>
                <a:gridCol w="631478">
                  <a:extLst>
                    <a:ext uri="{9D8B030D-6E8A-4147-A177-3AD203B41FA5}">
                      <a16:colId xmlns:a16="http://schemas.microsoft.com/office/drawing/2014/main" val="3212248227"/>
                    </a:ext>
                  </a:extLst>
                </a:gridCol>
                <a:gridCol w="1260500">
                  <a:extLst>
                    <a:ext uri="{9D8B030D-6E8A-4147-A177-3AD203B41FA5}">
                      <a16:colId xmlns:a16="http://schemas.microsoft.com/office/drawing/2014/main" val="5757567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字段名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约束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rgbClr val="333333"/>
                          </a:solidFill>
                          <a:effectLst/>
                        </a:rPr>
                        <a:t>正则表达式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513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主键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89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model_name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VARCHAR(50)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^[a-zA-Z0-9._-]{1,50}$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137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api_endpoint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^https?://[^\s/$.?#].[^\s]*$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588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is_available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BOOLEAN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`^(true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65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rate_limit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  <a:latin typeface="宋体" panose="02010600030101010101" pitchFamily="2" charset="-122"/>
                        </a:rPr>
                        <a:t>^\d+$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649829"/>
                  </a:ext>
                </a:extLst>
              </a:tr>
            </a:tbl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9B091D70-96A3-F5B0-5FC8-BD59A7D2BC40}"/>
              </a:ext>
            </a:extLst>
          </p:cNvPr>
          <p:cNvSpPr txBox="1"/>
          <p:nvPr/>
        </p:nvSpPr>
        <p:spPr>
          <a:xfrm>
            <a:off x="1078041" y="1237426"/>
            <a:ext cx="662783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000" b="1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核心数据表：</a:t>
            </a:r>
            <a:endParaRPr lang="en-US" altLang="zh-CN" sz="2000" b="1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zh-CN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1.</a:t>
            </a:r>
            <a:r>
              <a:rPr lang="zh-CN" altLang="en-US" b="1" i="0" dirty="0">
                <a:effectLst/>
                <a:latin typeface="+mj-ea"/>
                <a:ea typeface="+mj-ea"/>
              </a:rPr>
              <a:t>用户（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User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用户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，用户名，密码哈希值，电子邮箱，创建时间，是否激活</a:t>
            </a:r>
            <a:r>
              <a:rPr lang="en-US" altLang="zh-CN" b="1" dirty="0">
                <a:latin typeface="+mj-ea"/>
                <a:ea typeface="+mj-ea"/>
              </a:rPr>
              <a:t>2.</a:t>
            </a:r>
            <a:r>
              <a:rPr lang="zh-CN" altLang="en-US" b="1" i="0" dirty="0">
                <a:effectLst/>
                <a:latin typeface="+mj-ea"/>
                <a:ea typeface="+mj-ea"/>
              </a:rPr>
              <a:t>对话（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Conversation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对话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，用户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，标题，使用的模型，创建时间</a:t>
            </a:r>
            <a:endParaRPr lang="en-US" altLang="zh-CN" sz="2000" b="1" dirty="0">
              <a:solidFill>
                <a:srgbClr val="002060"/>
              </a:solidFill>
              <a:latin typeface="Roboto" panose="02000000000000000000" pitchFamily="2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6703668-331C-37FA-8B32-3F4CE91FE5C5}"/>
              </a:ext>
            </a:extLst>
          </p:cNvPr>
          <p:cNvSpPr txBox="1"/>
          <p:nvPr/>
        </p:nvSpPr>
        <p:spPr>
          <a:xfrm>
            <a:off x="9452273" y="1528037"/>
            <a:ext cx="66278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effectLst/>
                <a:latin typeface="+mj-ea"/>
                <a:ea typeface="+mj-ea"/>
              </a:rPr>
              <a:t>3.</a:t>
            </a:r>
            <a:r>
              <a:rPr lang="zh-CN" altLang="en-US" b="1" i="0" dirty="0">
                <a:effectLst/>
                <a:latin typeface="+mj-ea"/>
                <a:ea typeface="+mj-ea"/>
              </a:rPr>
              <a:t>消息（</a:t>
            </a:r>
            <a:r>
              <a:rPr lang="en-US" altLang="zh-CN" b="1" i="0" dirty="0">
                <a:effectLst/>
                <a:latin typeface="+mj-ea"/>
                <a:ea typeface="+mj-ea"/>
              </a:rPr>
              <a:t>Message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消息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，对话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，角色，内容，创建时间</a:t>
            </a:r>
          </a:p>
          <a:p>
            <a:pPr algn="l"/>
            <a:r>
              <a:rPr lang="en-US" altLang="zh-CN" b="1" i="0" dirty="0">
                <a:effectLst/>
                <a:latin typeface="+mj-ea"/>
                <a:ea typeface="+mj-ea"/>
              </a:rPr>
              <a:t>4.</a:t>
            </a:r>
            <a:r>
              <a:rPr lang="zh-CN" altLang="en-US" b="1" i="0" dirty="0">
                <a:effectLst/>
                <a:latin typeface="+mj-ea"/>
                <a:ea typeface="+mj-ea"/>
              </a:rPr>
              <a:t>系统模型配置（</a:t>
            </a:r>
            <a:r>
              <a:rPr lang="en-US" altLang="zh-CN" b="1" i="0" dirty="0" err="1">
                <a:effectLst/>
                <a:latin typeface="+mj-ea"/>
                <a:ea typeface="+mj-ea"/>
              </a:rPr>
              <a:t>SystemModel</a:t>
            </a:r>
            <a:r>
              <a:rPr lang="zh-CN" altLang="en-US" b="1" i="0" dirty="0"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r>
              <a:rPr lang="zh-CN" altLang="en-US" b="0" i="0" dirty="0">
                <a:effectLst/>
                <a:latin typeface="+mj-ea"/>
                <a:ea typeface="+mj-ea"/>
              </a:rPr>
              <a:t>模型</a:t>
            </a:r>
            <a:r>
              <a:rPr lang="en-US" altLang="zh-CN" b="0" i="0" dirty="0">
                <a:effectLst/>
                <a:latin typeface="+mj-ea"/>
                <a:ea typeface="+mj-ea"/>
              </a:rPr>
              <a:t>ID</a:t>
            </a:r>
            <a:r>
              <a:rPr lang="zh-CN" altLang="en-US" b="0" i="0" dirty="0">
                <a:effectLst/>
                <a:latin typeface="+mj-ea"/>
                <a:ea typeface="+mj-ea"/>
              </a:rPr>
              <a:t>，模型名称，</a:t>
            </a:r>
            <a:r>
              <a:rPr lang="en-US" altLang="zh-CN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b="0" i="0" dirty="0">
                <a:effectLst/>
                <a:latin typeface="+mj-ea"/>
                <a:ea typeface="+mj-ea"/>
              </a:rPr>
              <a:t>端点，是否可用，速率限制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773EC23-1DAB-B4C9-0AA2-F21F88704D39}"/>
              </a:ext>
            </a:extLst>
          </p:cNvPr>
          <p:cNvSpPr txBox="1"/>
          <p:nvPr/>
        </p:nvSpPr>
        <p:spPr>
          <a:xfrm>
            <a:off x="2596893" y="2757767"/>
            <a:ext cx="2061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用户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（</a:t>
            </a:r>
            <a:r>
              <a:rPr lang="en-US" altLang="zh-CN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User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endParaRPr lang="zh-CN" altLang="en-US" i="1" dirty="0">
              <a:solidFill>
                <a:srgbClr val="00206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DA1D6B1-DA92-C009-4718-03DAD7B466C4}"/>
              </a:ext>
            </a:extLst>
          </p:cNvPr>
          <p:cNvSpPr txBox="1"/>
          <p:nvPr/>
        </p:nvSpPr>
        <p:spPr>
          <a:xfrm>
            <a:off x="6318779" y="2756491"/>
            <a:ext cx="3419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对话（</a:t>
            </a:r>
            <a:r>
              <a:rPr lang="en-US" altLang="zh-CN" b="1" i="1" dirty="0">
                <a:solidFill>
                  <a:srgbClr val="002060"/>
                </a:solidFill>
                <a:latin typeface="+mj-ea"/>
              </a:rPr>
              <a:t>Conversation</a:t>
            </a:r>
            <a:r>
              <a:rPr lang="zh-CN" altLang="en-US" b="1" i="1" dirty="0">
                <a:solidFill>
                  <a:srgbClr val="002060"/>
                </a:solidFill>
                <a:latin typeface="+mj-ea"/>
              </a:rPr>
              <a:t>）</a:t>
            </a:r>
            <a:endParaRPr lang="zh-CN" altLang="en-US" i="1" dirty="0">
              <a:solidFill>
                <a:srgbClr val="00206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0B137E-35C4-7CC8-9D27-0C1DC85AFEBA}"/>
              </a:ext>
            </a:extLst>
          </p:cNvPr>
          <p:cNvSpPr txBox="1"/>
          <p:nvPr/>
        </p:nvSpPr>
        <p:spPr>
          <a:xfrm>
            <a:off x="10448476" y="2736772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消息（</a:t>
            </a:r>
            <a:r>
              <a:rPr lang="en-US" altLang="zh-CN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Message</a:t>
            </a:r>
            <a:r>
              <a:rPr lang="zh-CN" altLang="en-US" b="1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br>
              <a:rPr lang="zh-CN" altLang="en-US" b="0" i="0" dirty="0">
                <a:effectLst/>
                <a:latin typeface="+mj-ea"/>
                <a:ea typeface="+mj-ea"/>
              </a:rPr>
            </a:b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C5BC89D-6333-C3E0-D2FF-545D7B09F42C}"/>
              </a:ext>
            </a:extLst>
          </p:cNvPr>
          <p:cNvSpPr txBox="1"/>
          <p:nvPr/>
        </p:nvSpPr>
        <p:spPr>
          <a:xfrm>
            <a:off x="13944600" y="2728366"/>
            <a:ext cx="10181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系统模型配置（</a:t>
            </a:r>
            <a:r>
              <a:rPr lang="en-US" altLang="zh-CN" i="1" dirty="0" err="1">
                <a:solidFill>
                  <a:srgbClr val="002060"/>
                </a:solidFill>
                <a:effectLst/>
                <a:latin typeface="+mj-ea"/>
                <a:ea typeface="+mj-ea"/>
              </a:rPr>
              <a:t>SystemModel</a:t>
            </a:r>
            <a: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）</a:t>
            </a:r>
            <a:br>
              <a:rPr lang="zh-CN" altLang="en-US" i="1" dirty="0">
                <a:solidFill>
                  <a:srgbClr val="002060"/>
                </a:solidFill>
                <a:effectLst/>
                <a:latin typeface="+mj-ea"/>
                <a:ea typeface="+mj-ea"/>
              </a:rPr>
            </a:br>
            <a:endParaRPr lang="zh-CN" altLang="en-US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9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095FF-0CC6-AC5A-A0B8-AEB3A40DB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A957A6C-B1F9-D907-2A9A-730F0B7D55D3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92B778-6433-F0D7-9F59-45074EA8764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C78E80-2260-F035-4656-83D9080C8DD3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F54483E-20FD-52FD-9162-DBC413C97DE6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CBDAD77-0D12-4482-B5A7-A5E512B8467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BE3D361-2CC5-A48F-CA76-31A5047C3C06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1AE127B-B15E-E771-CD8F-29BE74435FE5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8A72B2B-1F4B-A80E-589C-E6511728085D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A5D6E99-2E2E-01E2-C379-525FC43BA908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A85B957-8BB7-DC0C-C10D-820415A8DB58}"/>
              </a:ext>
            </a:extLst>
          </p:cNvPr>
          <p:cNvGrpSpPr/>
          <p:nvPr/>
        </p:nvGrpSpPr>
        <p:grpSpPr>
          <a:xfrm>
            <a:off x="695328" y="591605"/>
            <a:ext cx="16833390" cy="91238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D096D8-51CC-827D-A05D-DA96D905CFA6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25F2BEE-A3BE-4C23-7DA1-9014113F362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B4775E81-9C9A-A20F-84FA-FEC249777C7B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F7FFF3E-5BCC-BA6B-1088-641E0CA25AB5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361EA937-B6FE-F5BA-1245-3565E4951FEA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3DEAA5F-F3DF-60E5-8864-487A1CE0B78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1F1A651-A7D3-514D-0D6C-7B34EDBEB542}"/>
              </a:ext>
            </a:extLst>
          </p:cNvPr>
          <p:cNvGrpSpPr/>
          <p:nvPr/>
        </p:nvGrpSpPr>
        <p:grpSpPr>
          <a:xfrm>
            <a:off x="917120" y="2075279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B5D7A85-F12F-0B7A-E0FC-E15E6518EE5A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00483E1-3C80-9566-A68E-F8A77175C8D6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556E925A-DE42-4261-E082-38BC1DF15FDA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接口设计概要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D641B6B-DE95-D0CA-F980-7E145631A0C3}"/>
              </a:ext>
            </a:extLst>
          </p:cNvPr>
          <p:cNvSpPr txBox="1"/>
          <p:nvPr/>
        </p:nvSpPr>
        <p:spPr>
          <a:xfrm>
            <a:off x="1154655" y="2731933"/>
            <a:ext cx="440690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1.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用户接口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effectLst/>
                <a:latin typeface="Roboto" panose="02000000000000000000" pitchFamily="2" charset="0"/>
              </a:rPr>
              <a:t>Web</a:t>
            </a: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界面规范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采用响应式设计，支持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PC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和移动端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统一采用浅色主题，符合学术使用场景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主要交互元素：按钮、输入框、下拉选择、对话气泡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主要页面接口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登录页面：用户名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/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密码输入表单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主聊天界面：消息输入框、模型选择器、对话历史侧边栏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用户设置页面：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密钥配置表单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管理后台：数据仪表盘、用户管理表格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22E8C4D0-B225-8124-D8B6-4A0040C28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88622"/>
              </p:ext>
            </p:extLst>
          </p:nvPr>
        </p:nvGraphicFramePr>
        <p:xfrm>
          <a:off x="6256882" y="3035751"/>
          <a:ext cx="10507116" cy="5466566"/>
        </p:xfrm>
        <a:graphic>
          <a:graphicData uri="http://schemas.openxmlformats.org/drawingml/2006/table">
            <a:tbl>
              <a:tblPr/>
              <a:tblGrid>
                <a:gridCol w="2626779">
                  <a:extLst>
                    <a:ext uri="{9D8B030D-6E8A-4147-A177-3AD203B41FA5}">
                      <a16:colId xmlns:a16="http://schemas.microsoft.com/office/drawing/2014/main" val="4141450174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3788924885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668244258"/>
                    </a:ext>
                  </a:extLst>
                </a:gridCol>
                <a:gridCol w="2626779">
                  <a:extLst>
                    <a:ext uri="{9D8B030D-6E8A-4147-A177-3AD203B41FA5}">
                      <a16:colId xmlns:a16="http://schemas.microsoft.com/office/drawing/2014/main" val="721458073"/>
                    </a:ext>
                  </a:extLst>
                </a:gridCol>
              </a:tblGrid>
              <a:tr h="5754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接口类型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页面</a:t>
                      </a:r>
                      <a:r>
                        <a:rPr lang="en-US" altLang="zh-CN" b="1">
                          <a:solidFill>
                            <a:srgbClr val="333333"/>
                          </a:solidFill>
                          <a:effectLst/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组件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主要交互元素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设计规范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827286"/>
                  </a:ext>
                </a:extLst>
              </a:tr>
              <a:tr h="10069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用户名</a:t>
                      </a:r>
                      <a:r>
                        <a:rPr lang="en-US" altLang="zh-CN">
                          <a:effectLst/>
                        </a:rPr>
                        <a:t>/</a:t>
                      </a:r>
                      <a:r>
                        <a:rPr lang="zh-CN" altLang="en-US">
                          <a:effectLst/>
                        </a:rPr>
                        <a:t>密码输入表单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响应式设计，支持</a:t>
                      </a:r>
                      <a:r>
                        <a:rPr lang="en-US" altLang="zh-CN">
                          <a:effectLst/>
                        </a:rPr>
                        <a:t>PC</a:t>
                      </a:r>
                      <a:r>
                        <a:rPr lang="zh-CN" altLang="en-US">
                          <a:effectLst/>
                        </a:rPr>
                        <a:t>和移动端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13121"/>
                  </a:ext>
                </a:extLst>
              </a:tr>
              <a:tr h="1438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主聊天界面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消息输入框、模型选择器、对话历史侧边栏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浅色主题，符合学术使用场景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395708"/>
                  </a:ext>
                </a:extLst>
              </a:tr>
              <a:tr h="14385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用户设置页面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密钥配置表单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统一交互元素：按钮、输入框、下拉选择、对话气泡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35818"/>
                  </a:ext>
                </a:extLst>
              </a:tr>
              <a:tr h="10069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effectLst/>
                        </a:rPr>
                        <a:t>Web</a:t>
                      </a:r>
                      <a:r>
                        <a:rPr lang="zh-CN" altLang="en-US" b="1">
                          <a:effectLst/>
                        </a:rPr>
                        <a:t>界面</a:t>
                      </a:r>
                      <a:endParaRPr lang="zh-CN" alt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管理后台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数据仪表盘、用户管理表格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现代</a:t>
                      </a:r>
                      <a:r>
                        <a:rPr lang="en-US" altLang="zh-CN" dirty="0">
                          <a:effectLst/>
                        </a:rPr>
                        <a:t>Web</a:t>
                      </a:r>
                      <a:r>
                        <a:rPr lang="zh-CN" altLang="en-US" dirty="0">
                          <a:effectLst/>
                        </a:rPr>
                        <a:t>设计标准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71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76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D03B-DB19-DD6B-87C6-A987EE18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3AEB0F-F10A-A33C-59FE-D3543074A2B9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D63D43-67C2-8F0F-E22E-E58F5BB56783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00AB8E-7765-89E8-9BE6-201121CA9A1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5E372CE-57A3-8472-AEAA-7198ED02ACA9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3404C6D-E18F-D305-3AEA-BC959DB1EF6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45BC284-C902-6EE5-8C96-52965AB85983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49366F2-434F-3EFD-9925-038361716D5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AAF3CF7-846E-A475-0A94-82BE4014206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4719835-F702-9E99-6848-A3B0CFC4489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B100326-D934-F668-0BCF-F22B53EB3171}"/>
              </a:ext>
            </a:extLst>
          </p:cNvPr>
          <p:cNvGrpSpPr/>
          <p:nvPr/>
        </p:nvGrpSpPr>
        <p:grpSpPr>
          <a:xfrm>
            <a:off x="695328" y="591605"/>
            <a:ext cx="16833390" cy="95810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734EED-BC43-6D82-2420-CD24E63251F8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664C9D0-46D0-8E4B-193C-065B87117C8C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1B432839-1100-AB31-F59F-1263BE007A53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EA16108-CA09-4BFB-9865-F6EBF5D7596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593B8C2-60A7-D9FD-0035-463C9BA4117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702CA2D-4EDF-19B6-6956-D1C0D8E5361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273624A7-40A5-C79C-A994-23EBE99B559D}"/>
              </a:ext>
            </a:extLst>
          </p:cNvPr>
          <p:cNvGrpSpPr/>
          <p:nvPr/>
        </p:nvGrpSpPr>
        <p:grpSpPr>
          <a:xfrm>
            <a:off x="917120" y="2075279"/>
            <a:ext cx="16611598" cy="7982539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5260D92-3F05-DE27-37AC-AFE5A0CA882C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7232F9F-6CCB-2437-1443-46F586A96E96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ADE76EC8-45B7-2216-DDB9-DC2B7FF7E290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接口设计概要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1133EB-8F4E-AA46-62BE-2EC68BE64660}"/>
              </a:ext>
            </a:extLst>
          </p:cNvPr>
          <p:cNvSpPr txBox="1"/>
          <p:nvPr/>
        </p:nvSpPr>
        <p:spPr>
          <a:xfrm>
            <a:off x="1210780" y="2316336"/>
            <a:ext cx="39152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2. 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外部接口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第三方</a:t>
            </a:r>
            <a:r>
              <a:rPr lang="en-US" altLang="zh-CN" sz="2000" b="1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OpenAI 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文心一言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DeepSeek 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适配接口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数据库接口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MySQL 8.0 JDBC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连接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连接池配置：最大连接数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20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，最小空闲连接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事务管理：基于</a:t>
            </a:r>
            <a:r>
              <a:rPr lang="en-US" altLang="zh-CN" sz="2000" b="0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的依赖注入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64CA3C-6EFD-3F81-52B8-1E1F64C0B8FF}"/>
              </a:ext>
            </a:extLst>
          </p:cNvPr>
          <p:cNvSpPr txBox="1"/>
          <p:nvPr/>
        </p:nvSpPr>
        <p:spPr>
          <a:xfrm>
            <a:off x="1360190" y="6336614"/>
            <a:ext cx="411461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sz="2400" b="1" i="0" dirty="0">
                <a:effectLst/>
                <a:latin typeface="Roboto" panose="02000000000000000000" pitchFamily="2" charset="0"/>
              </a:rPr>
              <a:t>3.</a:t>
            </a: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内部接口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Roboto" panose="02000000000000000000" pitchFamily="2" charset="0"/>
              </a:rPr>
              <a:t>模块间接口定义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用户服务接口（注册、认证、设置更新）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对话服务接口（创建对话、发送消息、获取对话历史）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模型路由接口（路由到对应模型、处理</a:t>
            </a:r>
            <a:r>
              <a:rPr lang="en-US" altLang="zh-CN" sz="20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000" b="0" i="0" dirty="0">
                <a:effectLst/>
                <a:latin typeface="Roboto" panose="02000000000000000000" pitchFamily="2" charset="0"/>
              </a:rPr>
              <a:t>错误）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2A98B5C-49C1-14A0-DA4B-DBE895EA1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54712"/>
              </p:ext>
            </p:extLst>
          </p:nvPr>
        </p:nvGraphicFramePr>
        <p:xfrm>
          <a:off x="6247670" y="2234467"/>
          <a:ext cx="10383335" cy="3741018"/>
        </p:xfrm>
        <a:graphic>
          <a:graphicData uri="http://schemas.openxmlformats.org/drawingml/2006/table">
            <a:tbl>
              <a:tblPr/>
              <a:tblGrid>
                <a:gridCol w="2076667">
                  <a:extLst>
                    <a:ext uri="{9D8B030D-6E8A-4147-A177-3AD203B41FA5}">
                      <a16:colId xmlns:a16="http://schemas.microsoft.com/office/drawing/2014/main" val="2245136116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3993445698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2113436551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4122322772"/>
                    </a:ext>
                  </a:extLst>
                </a:gridCol>
                <a:gridCol w="2076667">
                  <a:extLst>
                    <a:ext uri="{9D8B030D-6E8A-4147-A177-3AD203B41FA5}">
                      <a16:colId xmlns:a16="http://schemas.microsoft.com/office/drawing/2014/main" val="4111054953"/>
                    </a:ext>
                  </a:extLst>
                </a:gridCol>
              </a:tblGrid>
              <a:tr h="2983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solidFill>
                            <a:srgbClr val="333333"/>
                          </a:solidFill>
                          <a:effectLst/>
                        </a:rPr>
                        <a:t>接口类型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接口名称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请求方法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请求头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solidFill>
                            <a:srgbClr val="333333"/>
                          </a:solidFill>
                          <a:effectLst/>
                        </a:rPr>
                        <a:t>备注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318023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OpenAI API</a:t>
                      </a:r>
                      <a:r>
                        <a:rPr lang="zh-CN" altLang="en-US" sz="140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POST /v1/chat/completions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effectLst/>
                        </a:rPr>
                        <a:t>标准</a:t>
                      </a:r>
                      <a:r>
                        <a:rPr lang="en-US" sz="1400">
                          <a:effectLst/>
                        </a:rPr>
                        <a:t>OpenAI</a:t>
                      </a:r>
                      <a:r>
                        <a:rPr lang="zh-CN" altLang="en-US" sz="1400">
                          <a:effectLst/>
                        </a:rPr>
                        <a:t>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66875"/>
                  </a:ext>
                </a:extLst>
              </a:tr>
              <a:tr h="11958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文心一言</a:t>
                      </a:r>
                      <a:r>
                        <a:rPr lang="en-US" sz="1400" dirty="0">
                          <a:effectLst/>
                        </a:rPr>
                        <a:t>API</a:t>
                      </a:r>
                      <a:r>
                        <a:rPr lang="zh-CN" altLang="en-US" sz="1400" dirty="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POST /rpc/2.0/ai_custom/v1/wenxinworkshop/chat/completions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effectLst/>
                        </a:rPr>
                        <a:t>百度文心一言接口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740854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第三方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  <a:endParaRPr 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DeepSeek API</a:t>
                      </a:r>
                      <a:r>
                        <a:rPr lang="zh-CN" altLang="en-US" sz="1400">
                          <a:effectLst/>
                        </a:rPr>
                        <a:t>适配接口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</a:rPr>
                        <a:t>POST /chat/completions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{"Authorization": "Bearer {</a:t>
                      </a:r>
                      <a:r>
                        <a:rPr lang="en-US" sz="14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400" dirty="0">
                          <a:effectLst/>
                          <a:latin typeface="宋体" panose="02010600030101010101" pitchFamily="2" charset="-122"/>
                        </a:rPr>
                        <a:t>}"}</a:t>
                      </a:r>
                      <a:endParaRPr lang="en-US" sz="1400" dirty="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effectLst/>
                        </a:rPr>
                        <a:t>DeepSeek</a:t>
                      </a:r>
                      <a:r>
                        <a:rPr lang="zh-CN" altLang="en-US" sz="1400" dirty="0">
                          <a:effectLst/>
                        </a:rPr>
                        <a:t>官方接口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040345"/>
                  </a:ext>
                </a:extLst>
              </a:tr>
              <a:tr h="7471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>
                          <a:effectLst/>
                        </a:rPr>
                        <a:t>数据库接口</a:t>
                      </a:r>
                      <a:endParaRPr lang="zh-CN" altLang="en-US" sz="1400">
                        <a:effectLst/>
                      </a:endParaRP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MySQL 8.0 JDBC</a:t>
                      </a:r>
                      <a:r>
                        <a:rPr lang="zh-CN" altLang="en-US" sz="1400">
                          <a:effectLst/>
                        </a:rPr>
                        <a:t>连接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effectLst/>
                        </a:rPr>
                        <a:t>-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effectLst/>
                        </a:rPr>
                        <a:t>-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effectLst/>
                        </a:rPr>
                        <a:t>连接池：最大</a:t>
                      </a:r>
                      <a:r>
                        <a:rPr lang="en-US" altLang="zh-CN" sz="1400" dirty="0">
                          <a:effectLst/>
                        </a:rPr>
                        <a:t>20</a:t>
                      </a:r>
                      <a:r>
                        <a:rPr lang="zh-CN" altLang="en-US" sz="1400" dirty="0">
                          <a:effectLst/>
                        </a:rPr>
                        <a:t>，最小</a:t>
                      </a:r>
                      <a:r>
                        <a:rPr lang="en-US" altLang="zh-CN" sz="1400" dirty="0">
                          <a:effectLst/>
                        </a:rPr>
                        <a:t>5</a:t>
                      </a:r>
                      <a:r>
                        <a:rPr lang="zh-CN" altLang="en-US" sz="1400" dirty="0">
                          <a:effectLst/>
                        </a:rPr>
                        <a:t>空闲连接</a:t>
                      </a:r>
                    </a:p>
                  </a:txBody>
                  <a:tcPr marL="90519" marR="90519" marT="45260" marB="4526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602823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7C3FB12-A11D-A3BF-D299-BD1AC00C5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39187"/>
              </p:ext>
            </p:extLst>
          </p:nvPr>
        </p:nvGraphicFramePr>
        <p:xfrm>
          <a:off x="5991500" y="6120501"/>
          <a:ext cx="10910188" cy="3577158"/>
        </p:xfrm>
        <a:graphic>
          <a:graphicData uri="http://schemas.openxmlformats.org/drawingml/2006/table">
            <a:tbl>
              <a:tblPr/>
              <a:tblGrid>
                <a:gridCol w="2727547">
                  <a:extLst>
                    <a:ext uri="{9D8B030D-6E8A-4147-A177-3AD203B41FA5}">
                      <a16:colId xmlns:a16="http://schemas.microsoft.com/office/drawing/2014/main" val="2735893692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160770545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47704902"/>
                    </a:ext>
                  </a:extLst>
                </a:gridCol>
                <a:gridCol w="2727547">
                  <a:extLst>
                    <a:ext uri="{9D8B030D-6E8A-4147-A177-3AD203B41FA5}">
                      <a16:colId xmlns:a16="http://schemas.microsoft.com/office/drawing/2014/main" val="168139470"/>
                    </a:ext>
                  </a:extLst>
                </a:gridCol>
              </a:tblGrid>
              <a:tr h="2222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 dirty="0">
                          <a:solidFill>
                            <a:srgbClr val="333333"/>
                          </a:solidFill>
                          <a:effectLst/>
                        </a:rPr>
                        <a:t>服务模块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接口类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主要方法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333333"/>
                          </a:solidFill>
                          <a:effectLst/>
                        </a:rPr>
                        <a:t>功能描述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597053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register_user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(username, password) -&gt; User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用户注册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51918"/>
                  </a:ext>
                </a:extLst>
              </a:tr>
              <a:tr h="3897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authenticate_user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(username, password) -&gt; Session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用户认证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041819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用户服务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UserService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update_user_settings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, settings) -&gt; bool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更新用户设置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100723"/>
                  </a:ext>
                </a:extLst>
              </a:tr>
              <a:tr h="387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ConversationService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create_conversation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, model) -&gt; Conversation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ffectLst/>
                        </a:rPr>
                        <a:t>创建对话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145125"/>
                  </a:ext>
                </a:extLst>
              </a:tr>
              <a:tr h="3897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ConversationService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1200" dirty="0">
                          <a:effectLst/>
                          <a:latin typeface="宋体" panose="02010600030101010101" pitchFamily="2" charset="-122"/>
                        </a:rPr>
                        <a:t>send_message(conversation_id, content) -&gt; Message</a:t>
                      </a:r>
                      <a:endParaRPr lang="fr-FR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发送消息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45669"/>
                  </a:ext>
                </a:extLst>
              </a:tr>
              <a:tr h="387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对话服务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ConversationService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get_user_conversations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user_id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) -&gt; List[Conversation]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获取用户对话历史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654205"/>
                  </a:ext>
                </a:extLst>
              </a:tr>
              <a:tr h="299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模型路由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</a:rPr>
                        <a:t>ModelRouter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route_to_model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(model, message, </a:t>
                      </a: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api_key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) -&gt; str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effectLst/>
                        </a:rPr>
                        <a:t>路由到对应模型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841209"/>
                  </a:ext>
                </a:extLst>
              </a:tr>
              <a:tr h="2222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1">
                          <a:effectLst/>
                        </a:rPr>
                        <a:t>模型路由</a:t>
                      </a:r>
                      <a:endParaRPr lang="zh-CN" altLang="en-US" sz="120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ModelRouter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 err="1">
                          <a:effectLst/>
                          <a:latin typeface="宋体" panose="02010600030101010101" pitchFamily="2" charset="-122"/>
                        </a:rPr>
                        <a:t>handle_api_error</a:t>
                      </a:r>
                      <a:r>
                        <a:rPr lang="en-US" sz="1200" dirty="0">
                          <a:effectLst/>
                          <a:latin typeface="宋体" panose="02010600030101010101" pitchFamily="2" charset="-122"/>
                        </a:rPr>
                        <a:t>(model, error) -&gt; str</a:t>
                      </a:r>
                      <a:endParaRPr lang="en-US" sz="1200" dirty="0">
                        <a:effectLst/>
                      </a:endParaRP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effectLst/>
                        </a:rPr>
                        <a:t>处理</a:t>
                      </a:r>
                      <a:r>
                        <a:rPr lang="en-US" sz="1200" dirty="0">
                          <a:effectLst/>
                        </a:rPr>
                        <a:t>API</a:t>
                      </a:r>
                      <a:r>
                        <a:rPr lang="zh-CN" altLang="en-US" sz="1200" dirty="0">
                          <a:effectLst/>
                        </a:rPr>
                        <a:t>错误</a:t>
                      </a:r>
                    </a:p>
                  </a:txBody>
                  <a:tcPr marL="52023" marR="52023" marT="26011" marB="2601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841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6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1570F-D0A9-88CC-E3D4-4F7B4D00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3DC6AB-DC9B-1C15-ECFC-AC233F2E7ACA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4779A9-4ACA-BA70-AE1D-4871D4CC6A6D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93ADDB5-1755-BE55-986B-B413F40A482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2CFC2D1-5EE1-F1D5-7B17-917CC0B010CD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0670A8F-7279-F1DB-4F6C-CEAB00E1DAE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EFD4B6-986B-A13E-C4D5-F2E078B47410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6006AA6-2BF3-EFD6-DFD7-B96505DC850E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DE34E5D-7505-D406-CC2D-81499A144EFA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8092ADC-43BC-F614-588C-20AF74BE1D7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84FE14F-D586-CF51-39C2-52B259AADFDC}"/>
              </a:ext>
            </a:extLst>
          </p:cNvPr>
          <p:cNvGrpSpPr/>
          <p:nvPr/>
        </p:nvGrpSpPr>
        <p:grpSpPr>
          <a:xfrm>
            <a:off x="695328" y="591605"/>
            <a:ext cx="16833390" cy="93524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D1F0075-ADFC-0C82-51F5-961E728955A6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6DF02D8-5815-9DF4-C080-ECFC0EB0A25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FABD64B6-F5FD-EC63-2C40-6927A16D3E5F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213140C-C063-394F-866A-2C2D809F51D4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54E85DE-016B-461F-6ED9-0318EE9487FF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92531AD-AA72-A5E4-DD00-61B9BB70A84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106F1FE-929D-5C3E-E27F-C6F3F4317462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20309DD-A1FC-E55A-760B-85BB88915581}"/>
                </a:ext>
              </a:extLst>
            </p:cNvPr>
            <p:cNvSpPr/>
            <p:nvPr/>
          </p:nvSpPr>
          <p:spPr>
            <a:xfrm>
              <a:off x="0" y="0"/>
              <a:ext cx="1678431" cy="1376088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BCA41C7-7E6A-FE1C-BC00-C7AC3D19B07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C870E4A-87FA-7B84-DAB2-6BFEDF8C157B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285336-A8D9-9826-C23C-199114E3D5B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1. 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性能设计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B47C5464-E72B-BA27-8C47-62359F5D7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87404"/>
              </p:ext>
            </p:extLst>
          </p:nvPr>
        </p:nvGraphicFramePr>
        <p:xfrm>
          <a:off x="1129968" y="2959888"/>
          <a:ext cx="6060760" cy="5740912"/>
        </p:xfrm>
        <a:graphic>
          <a:graphicData uri="http://schemas.openxmlformats.org/drawingml/2006/table">
            <a:tbl>
              <a:tblPr/>
              <a:tblGrid>
                <a:gridCol w="1515190">
                  <a:extLst>
                    <a:ext uri="{9D8B030D-6E8A-4147-A177-3AD203B41FA5}">
                      <a16:colId xmlns:a16="http://schemas.microsoft.com/office/drawing/2014/main" val="3505827093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1669085309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450789648"/>
                    </a:ext>
                  </a:extLst>
                </a:gridCol>
                <a:gridCol w="1515190">
                  <a:extLst>
                    <a:ext uri="{9D8B030D-6E8A-4147-A177-3AD203B41FA5}">
                      <a16:colId xmlns:a16="http://schemas.microsoft.com/office/drawing/2014/main" val="1444953712"/>
                    </a:ext>
                  </a:extLst>
                </a:gridCol>
              </a:tblGrid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模块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响应时间要求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并发处理能力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  <a:latin typeface="+mn-ea"/>
                          <a:ea typeface="+mn-ea"/>
                        </a:rPr>
                        <a:t>数据精度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61365"/>
                  </a:ext>
                </a:extLst>
              </a:tr>
              <a:tr h="11040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用户注册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  <a:latin typeface="+mn-ea"/>
                          <a:ea typeface="+mn-ea"/>
                        </a:rPr>
                        <a:t>≤500ms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用户同时注册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用户名唯一性验证精度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798416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用户登录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  <a:latin typeface="+mn-ea"/>
                          <a:ea typeface="+mn-ea"/>
                        </a:rPr>
                        <a:t>≤300ms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用户同时登录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密码验证准确率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710042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模型对话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秒（含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调用）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同时对话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内容完整性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15513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查看历史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500ms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（数据量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&lt;1000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条）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50+</a:t>
                      </a: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用户同时查询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分页计算准确率</a:t>
                      </a: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758786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删除记录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30+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同时删除操作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事务一致性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91554"/>
                  </a:ext>
                </a:extLst>
              </a:tr>
              <a:tr h="772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管理员仪表盘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zh-CN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秒（首次加载）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  <a:latin typeface="+mn-ea"/>
                          <a:ea typeface="+mn-ea"/>
                        </a:rPr>
                        <a:t>数据聚合密集型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关键指标</a:t>
                      </a:r>
                      <a:r>
                        <a:rPr lang="en-US" altLang="zh-CN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dirty="0">
                          <a:effectLst/>
                          <a:latin typeface="+mn-ea"/>
                          <a:ea typeface="+mn-ea"/>
                        </a:rPr>
                        <a:t>分钟缓存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73905"/>
                  </a:ext>
                </a:extLst>
              </a:tr>
            </a:tbl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D917F8D9-B2A3-4920-04BE-E3022835EBA7}"/>
              </a:ext>
            </a:extLst>
          </p:cNvPr>
          <p:cNvSpPr txBox="1"/>
          <p:nvPr/>
        </p:nvSpPr>
        <p:spPr>
          <a:xfrm>
            <a:off x="7596869" y="2383249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2. 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安全性设计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1AAC4F2F-5E81-3A69-FA7A-DBB9422A7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39675"/>
              </p:ext>
            </p:extLst>
          </p:nvPr>
        </p:nvGraphicFramePr>
        <p:xfrm>
          <a:off x="7721758" y="2975048"/>
          <a:ext cx="8229600" cy="265176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62224077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76186721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454773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822573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数据类型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保护措施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加密方式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存储要求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36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用户密码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哈希加密存储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bcrypt</a:t>
                      </a:r>
                      <a:r>
                        <a:rPr lang="zh-CN" altLang="en-US">
                          <a:effectLst/>
                        </a:rPr>
                        <a:t>算法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传输加密</a:t>
                      </a:r>
                      <a:r>
                        <a:rPr lang="en-US" altLang="zh-CN">
                          <a:effectLst/>
                        </a:rPr>
                        <a:t>+</a:t>
                      </a:r>
                      <a:r>
                        <a:rPr lang="zh-CN" altLang="en-US">
                          <a:effectLst/>
                        </a:rPr>
                        <a:t>哈希存储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589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密钥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AES</a:t>
                      </a:r>
                      <a:r>
                        <a:rPr lang="zh-CN" altLang="en-US">
                          <a:effectLst/>
                        </a:rPr>
                        <a:t>加密存储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AES</a:t>
                      </a:r>
                      <a:r>
                        <a:rPr lang="zh-CN" altLang="en-US">
                          <a:effectLst/>
                        </a:rPr>
                        <a:t>加密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加密存储，传输过程加密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17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会话令牌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JWT</a:t>
                      </a:r>
                      <a:r>
                        <a:rPr lang="zh-CN" altLang="en-US">
                          <a:effectLst/>
                        </a:rPr>
                        <a:t>令牌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JWT</a:t>
                      </a:r>
                      <a:r>
                        <a:rPr lang="zh-CN" altLang="en-US">
                          <a:effectLst/>
                        </a:rPr>
                        <a:t>算法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加密存储，</a:t>
                      </a:r>
                      <a:r>
                        <a:rPr lang="en-US" altLang="zh-CN">
                          <a:effectLst/>
                        </a:rPr>
                        <a:t>24</a:t>
                      </a:r>
                      <a:r>
                        <a:rPr lang="zh-CN" altLang="en-US">
                          <a:effectLst/>
                        </a:rPr>
                        <a:t>小时有效期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14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敏感数据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权限验证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角色权限控制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审计日志记录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63019"/>
                  </a:ext>
                </a:extLst>
              </a:tr>
            </a:tbl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342A669D-5DFB-3B91-444D-C0023386E810}"/>
              </a:ext>
            </a:extLst>
          </p:cNvPr>
          <p:cNvSpPr txBox="1"/>
          <p:nvPr/>
        </p:nvSpPr>
        <p:spPr>
          <a:xfrm>
            <a:off x="7596869" y="583906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3.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可靠性设计</a:t>
            </a: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D7A5B4D-D2D5-9DA3-9303-363B0C123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35768"/>
              </p:ext>
            </p:extLst>
          </p:nvPr>
        </p:nvGraphicFramePr>
        <p:xfrm>
          <a:off x="7721758" y="6347015"/>
          <a:ext cx="8229600" cy="237744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67327924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35924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1948726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05081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故障类型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检测机制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恢复策略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降级方案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3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每</a:t>
                      </a:r>
                      <a:r>
                        <a:rPr lang="en-US" altLang="zh-CN">
                          <a:effectLst/>
                        </a:rPr>
                        <a:t>5</a:t>
                      </a:r>
                      <a:r>
                        <a:rPr lang="zh-CN" altLang="en-US">
                          <a:effectLst/>
                        </a:rPr>
                        <a:t>分钟健康检查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记录告警，服务降级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54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每</a:t>
                      </a:r>
                      <a:r>
                        <a:rPr lang="en-US" altLang="zh-CN">
                          <a:effectLst/>
                        </a:rPr>
                        <a:t>5</a:t>
                      </a:r>
                      <a:r>
                        <a:rPr lang="zh-CN" altLang="en-US">
                          <a:effectLst/>
                        </a:rPr>
                        <a:t>分钟可用性检查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自动切换备用模型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返回友好错误提示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217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网络超时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请求超时监控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前端自动重试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提示用户检查网络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770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登录失败次数统计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账户锁定机制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返回认证错误信息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2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51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7A897-07CC-5B14-A5CA-F000BA30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DBBE38-970B-7A08-693E-0B69DA48F926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DD6B49-41BB-C9EC-C76F-49BB2042D563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0FAD8B-892D-F6BA-6705-2323A07838D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574364-CE8F-BF1A-07DA-B7F8383B84A3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F3678E6-148C-91B7-C588-8631BA0B101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7721BA-3994-9123-59EA-28BA3437824E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54B5C37-411B-2F88-9418-E08B7B81209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75F12D7-46EF-D61C-35A7-3E4342ABDA4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3FA2135-7815-7C29-D57B-733A4ED93C4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371D7A5-3976-83F5-BD05-978CFE78F91B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736EB06-3D0B-545E-E4BE-FC91B433B3AD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0459F2E-4F31-D7CC-C59C-99906DC15F38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2FE12CD6-A6AD-26F6-D937-09EC1704896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CE9AF48-2E96-B470-1066-23AEFF46040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EF11589-F060-C717-8BAF-CD9AE5251DA2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F0CF280-2533-6661-A68F-026FF6E5B16E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682F80B-371F-32DF-FAF5-154A6DA324DA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CB2624C-64CE-C560-4734-F1A1E9261A2E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F24672B-5A3F-EB19-2B37-CEF18BC70C9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1CF6F693-2006-74A2-1B61-F2300AA112F8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72D84C-08D7-E476-8A75-E74A6DED179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Roboto" panose="02000000000000000000" pitchFamily="2" charset="0"/>
              </a:rPr>
              <a:t>4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.</a:t>
            </a:r>
            <a:r>
              <a:rPr lang="zh-CN" altLang="en-US" b="1" dirty="0"/>
              <a:t>可维护性设计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33279F-5F64-496B-072E-A44C72B43548}"/>
              </a:ext>
            </a:extLst>
          </p:cNvPr>
          <p:cNvSpPr txBox="1"/>
          <p:nvPr/>
        </p:nvSpPr>
        <p:spPr>
          <a:xfrm>
            <a:off x="1567387" y="2983787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维护接口：</a:t>
            </a:r>
            <a:endParaRPr lang="en-US" altLang="zh-CN" b="1" i="0" dirty="0"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90E495B-0A58-339C-0047-BD7596302F6F}"/>
              </a:ext>
            </a:extLst>
          </p:cNvPr>
          <p:cNvSpPr txBox="1"/>
          <p:nvPr/>
        </p:nvSpPr>
        <p:spPr>
          <a:xfrm>
            <a:off x="1600044" y="3504114"/>
            <a:ext cx="3333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# 系统健康检查接口</a:t>
            </a:r>
          </a:p>
          <a:p>
            <a:r>
              <a:rPr lang="zh-CN" altLang="en-US" b="1" dirty="0"/>
              <a:t>GET /api/health</a:t>
            </a:r>
          </a:p>
          <a:p>
            <a:endParaRPr lang="zh-CN" altLang="en-US" b="1" dirty="0"/>
          </a:p>
          <a:p>
            <a:r>
              <a:rPr lang="zh-CN" altLang="en-US" b="1" dirty="0"/>
              <a:t># 数据库统计信息</a:t>
            </a:r>
          </a:p>
          <a:p>
            <a:r>
              <a:rPr lang="zh-CN" altLang="en-US" b="1" dirty="0"/>
              <a:t>GET /api/admin/database-stats</a:t>
            </a:r>
          </a:p>
          <a:p>
            <a:endParaRPr lang="zh-CN" altLang="en-US" b="1" dirty="0"/>
          </a:p>
          <a:p>
            <a:r>
              <a:rPr lang="zh-CN" altLang="en-US" b="1" dirty="0"/>
              <a:t># 缓存清理接口</a:t>
            </a:r>
          </a:p>
          <a:p>
            <a:r>
              <a:rPr lang="zh-CN" altLang="en-US" b="1" dirty="0"/>
              <a:t>POST /api/admin/clear-cache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4CC186-E156-46DA-A0A6-79A0CEF733FE}"/>
              </a:ext>
            </a:extLst>
          </p:cNvPr>
          <p:cNvSpPr txBox="1"/>
          <p:nvPr/>
        </p:nvSpPr>
        <p:spPr>
          <a:xfrm>
            <a:off x="5715000" y="242929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5.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错误处理设计</a:t>
            </a: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B3DECD13-8FCA-C8A3-9742-F271E0F2B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57393"/>
              </p:ext>
            </p:extLst>
          </p:nvPr>
        </p:nvGraphicFramePr>
        <p:xfrm>
          <a:off x="5859040" y="3003860"/>
          <a:ext cx="11133560" cy="4853838"/>
        </p:xfrm>
        <a:graphic>
          <a:graphicData uri="http://schemas.openxmlformats.org/drawingml/2006/table">
            <a:tbl>
              <a:tblPr/>
              <a:tblGrid>
                <a:gridCol w="2783390">
                  <a:extLst>
                    <a:ext uri="{9D8B030D-6E8A-4147-A177-3AD203B41FA5}">
                      <a16:colId xmlns:a16="http://schemas.microsoft.com/office/drawing/2014/main" val="1402241454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813047795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8189452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7472607"/>
                    </a:ext>
                  </a:extLst>
                </a:gridCol>
              </a:tblGrid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错误代码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用户提示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处理方式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592396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DB_001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系统维护中，请稍后重试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次，记录告警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01963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模型服务暂时不可用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切换备用模型，记录错误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566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AUTH_001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用户名或密码错误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提示用户重新输入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23958"/>
                  </a:ext>
                </a:extLst>
              </a:tr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权限不足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AUTH_002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无权访问该资源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跳转到登录页面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0400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NET_001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请求超时，请检查网络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前端自动重试机制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62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94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A73E2-A5D6-F7D3-FC75-D372C471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75160C-946E-8588-47EC-A7559E1C20F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E3376B-F61F-B61B-0976-001EFA1BA4F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AF76BE-80F0-9CC1-87E6-4890A40AC916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DF8A863-4936-C8FE-444B-D2952564AF67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7D4ED9B-016A-D055-0A2E-3FB5BD6658F9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F45D7DE-81C4-9176-592E-AE4D66C6DDA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2CB4626-5FD0-FCEB-A376-3FD878A067C0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3BD76F-0386-CF0C-8C56-B45AD66DF87C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2FB9B1D-F8C6-F8AC-019E-ED6EF936F6E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3BA9C6-DB04-3438-94F6-4A74D2EF54A6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F1B8E07-3E8E-5FD7-EFF7-5022D42D924D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CC28DBB-C31E-5CE7-61EE-EE5A7BAC4922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92CAD359-53B8-0888-B8B7-DD6C17440766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C910B34A-28BF-1593-DB4A-79B21816171A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C95D257-C089-DDF5-21D6-D58F51D30B41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3915F6A-3C64-4DBA-AA12-B8ED17F6B58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1DF2D8C-1781-1675-B490-A59103BED194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C52A929-5BB9-92BD-4A2C-F76EFA30ED94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64014B7-53F2-0C32-CDD3-BB4C31ED534E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87218FB-FEDD-B96D-C83A-A11F62E93CFC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非功能性设计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F17B1FF-333A-D98A-2D23-D50817353B55}"/>
              </a:ext>
            </a:extLst>
          </p:cNvPr>
          <p:cNvSpPr txBox="1"/>
          <p:nvPr/>
        </p:nvSpPr>
        <p:spPr>
          <a:xfrm>
            <a:off x="1028700" y="2429297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Roboto" panose="02000000000000000000" pitchFamily="2" charset="0"/>
              </a:rPr>
              <a:t>4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.</a:t>
            </a:r>
            <a:r>
              <a:rPr lang="zh-CN" altLang="en-US" b="1" dirty="0"/>
              <a:t>可维护性设计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3BF232-426F-D78B-71C8-9DAEC9468971}"/>
              </a:ext>
            </a:extLst>
          </p:cNvPr>
          <p:cNvSpPr txBox="1"/>
          <p:nvPr/>
        </p:nvSpPr>
        <p:spPr>
          <a:xfrm>
            <a:off x="1567387" y="2983787"/>
            <a:ext cx="9710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维护接口：</a:t>
            </a:r>
            <a:endParaRPr lang="en-US" altLang="zh-CN" b="1" i="0" dirty="0"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6D1A276-F770-955D-5F15-D4DC003D87B2}"/>
              </a:ext>
            </a:extLst>
          </p:cNvPr>
          <p:cNvSpPr txBox="1"/>
          <p:nvPr/>
        </p:nvSpPr>
        <p:spPr>
          <a:xfrm>
            <a:off x="1600044" y="3504114"/>
            <a:ext cx="33331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# 系统健康检查接口</a:t>
            </a:r>
          </a:p>
          <a:p>
            <a:r>
              <a:rPr lang="zh-CN" altLang="en-US" b="1" dirty="0"/>
              <a:t>GET /api/health</a:t>
            </a:r>
          </a:p>
          <a:p>
            <a:endParaRPr lang="zh-CN" altLang="en-US" b="1" dirty="0"/>
          </a:p>
          <a:p>
            <a:r>
              <a:rPr lang="zh-CN" altLang="en-US" b="1" dirty="0"/>
              <a:t># 数据库统计信息</a:t>
            </a:r>
          </a:p>
          <a:p>
            <a:r>
              <a:rPr lang="zh-CN" altLang="en-US" b="1" dirty="0"/>
              <a:t>GET /api/admin/database-stats</a:t>
            </a:r>
          </a:p>
          <a:p>
            <a:endParaRPr lang="zh-CN" altLang="en-US" b="1" dirty="0"/>
          </a:p>
          <a:p>
            <a:r>
              <a:rPr lang="zh-CN" altLang="en-US" b="1" dirty="0"/>
              <a:t># 缓存清理接口</a:t>
            </a:r>
          </a:p>
          <a:p>
            <a:r>
              <a:rPr lang="zh-CN" altLang="en-US" b="1" dirty="0"/>
              <a:t>POST /api/admin/clear-cache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8536CBD-FD5A-7E3E-0FD2-07AAF0855AE4}"/>
              </a:ext>
            </a:extLst>
          </p:cNvPr>
          <p:cNvSpPr txBox="1"/>
          <p:nvPr/>
        </p:nvSpPr>
        <p:spPr>
          <a:xfrm>
            <a:off x="5715000" y="2429294"/>
            <a:ext cx="97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CN" b="1" i="0" dirty="0">
                <a:effectLst/>
                <a:latin typeface="Roboto" panose="02000000000000000000" pitchFamily="2" charset="0"/>
              </a:rPr>
              <a:t>5.</a:t>
            </a:r>
            <a:r>
              <a:rPr lang="zh-CN" altLang="en-US" b="1" i="0" dirty="0">
                <a:effectLst/>
                <a:latin typeface="Roboto" panose="02000000000000000000" pitchFamily="2" charset="0"/>
              </a:rPr>
              <a:t>错误处理设计</a:t>
            </a: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243EC12A-3974-5E97-065B-62A836AAF2DA}"/>
              </a:ext>
            </a:extLst>
          </p:cNvPr>
          <p:cNvGraphicFramePr>
            <a:graphicFrameLocks noGrp="1"/>
          </p:cNvGraphicFramePr>
          <p:nvPr/>
        </p:nvGraphicFramePr>
        <p:xfrm>
          <a:off x="5859040" y="3003860"/>
          <a:ext cx="11133560" cy="4853838"/>
        </p:xfrm>
        <a:graphic>
          <a:graphicData uri="http://schemas.openxmlformats.org/drawingml/2006/table">
            <a:tbl>
              <a:tblPr/>
              <a:tblGrid>
                <a:gridCol w="2783390">
                  <a:extLst>
                    <a:ext uri="{9D8B030D-6E8A-4147-A177-3AD203B41FA5}">
                      <a16:colId xmlns:a16="http://schemas.microsoft.com/office/drawing/2014/main" val="1402241454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813047795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8189452"/>
                    </a:ext>
                  </a:extLst>
                </a:gridCol>
                <a:gridCol w="2783390">
                  <a:extLst>
                    <a:ext uri="{9D8B030D-6E8A-4147-A177-3AD203B41FA5}">
                      <a16:colId xmlns:a16="http://schemas.microsoft.com/office/drawing/2014/main" val="257472607"/>
                    </a:ext>
                  </a:extLst>
                </a:gridCol>
              </a:tblGrid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错误类型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错误代码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用户提示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处理方式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592396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数据库连接失败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DB_001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系统维护中，请稍后重试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自动重试</a:t>
                      </a:r>
                      <a:r>
                        <a:rPr lang="en-US" altLang="zh-CN">
                          <a:effectLst/>
                        </a:rPr>
                        <a:t>3</a:t>
                      </a:r>
                      <a:r>
                        <a:rPr lang="zh-CN" altLang="en-US">
                          <a:effectLst/>
                        </a:rPr>
                        <a:t>次，记录告警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01963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</a:t>
                      </a:r>
                      <a:r>
                        <a:rPr lang="zh-CN" altLang="en-US">
                          <a:effectLst/>
                        </a:rPr>
                        <a:t>服务不可用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API_001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模型服务暂时不可用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切换备用模型，记录错误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566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用户认证失败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AUTH_001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用户名或密码错误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提示用户重新输入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23958"/>
                  </a:ext>
                </a:extLst>
              </a:tr>
              <a:tr h="5393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权限不足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effectLst/>
                        </a:rPr>
                        <a:t>AUTH_002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无权访问该资源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跳转到登录页面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04001"/>
                  </a:ext>
                </a:extLst>
              </a:tr>
              <a:tr h="9438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effectLst/>
                        </a:rPr>
                        <a:t>请求超时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NET_001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effectLst/>
                        </a:rPr>
                        <a:t>"</a:t>
                      </a:r>
                      <a:r>
                        <a:rPr lang="zh-CN" altLang="en-US">
                          <a:effectLst/>
                        </a:rPr>
                        <a:t>请求超时，请检查网络</a:t>
                      </a:r>
                      <a:r>
                        <a:rPr lang="en-US" altLang="zh-CN">
                          <a:effectLst/>
                        </a:rPr>
                        <a:t>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effectLst/>
                        </a:rPr>
                        <a:t>前端自动重试机制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62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66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7B98-9B5D-2F49-02D2-C39A1AB7E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3EF4759-5064-EFEB-C5DC-77DCEBBEB2CF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408BDE1-B7F8-7875-F8EB-F5556AFF718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64B6A29-FA49-9890-4C93-D048463EAB5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4BA0FE5-94BE-AB83-E929-1567DB49587C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58EA01-80F5-7CF0-5C06-889F6DFFE25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E7C1342-DCD0-3FBE-EA4D-7A332407EBB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5EDFCF2-CA90-FB2A-F155-3D6CFB3C1256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41C9540-C570-B6DB-4E78-4EC9B55C0616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D23D975-8E7F-A85A-FFD6-332DFB9C12A0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9FCE844-FAB5-1ADE-10B8-C93F2544A5BB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33721B8-7D71-3B5E-AE0E-8108AC508C68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656249C-D80E-43B4-8019-11AEC99134B4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0719F2C-3E35-6CAC-91D0-B33F225AEC6F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D465A77-0FA7-1B91-6439-60861E1C6AC7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27E9FDF-0214-A276-0FC2-6F04FDB0CC90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1278CC36-81D7-5910-025A-8AC234D6681F}"/>
              </a:ext>
            </a:extLst>
          </p:cNvPr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97DA510-AA7C-9325-B16B-77330DF8509C}"/>
              </a:ext>
            </a:extLst>
          </p:cNvPr>
          <p:cNvSpPr txBox="1"/>
          <p:nvPr/>
        </p:nvSpPr>
        <p:spPr>
          <a:xfrm>
            <a:off x="5223351" y="4258584"/>
            <a:ext cx="9601200" cy="3247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详细功能设计</a:t>
            </a:r>
          </a:p>
          <a:p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0F4F0822-18BE-96A1-63BB-EDB567BF4046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86872713-B6B6-9BF1-8751-C3C0BDF3B916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BFB3BCB9-B925-3680-3699-5AFFFAEE69D0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F5258A2C-B79E-ECA7-8B6A-B9B816A01612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92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34E3-F707-4C31-553A-2CE0D4956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5CD6EC-7FFC-D411-5C69-DAF85D9F8C30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A99E26B-2B61-A3AB-6C94-85C2FBB7F57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238D1B-7E8E-71C1-C03F-8C40CC5DF5E3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21AD9BB-049A-D628-FA9F-3C30D96D34BD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23638E4-3A59-002C-FDBE-FC9BC1C17DEF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F34E7FF-98B7-4701-ED7A-FB8B29871015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942C22B-E713-A6D0-3820-B47558AF007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6774330-E612-D713-B059-01DD2A4E644F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6DA6322-0E27-2974-BC65-1F84ABCA42F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480E278-7463-9A1A-338A-4B82CFF73B2B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6FE80D6-F638-579B-0AFE-0B0247CED77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BA2A42D-E925-E93F-AB5E-730AEF7B6266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E989D758-AEF0-E7FA-EDB5-58BBF78D56C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8C92A848-A17A-A793-A244-059F296918CB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E58DD5FF-9428-0183-A699-D29F613AB77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77D1AB7-882B-AC1C-C086-9B9AC6F90C6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263ECD8-8871-C0ED-41C3-BBBC2B891B45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A2459A1-A455-DC45-67E5-766DFB45596B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CAE78FE-6B20-D7ED-EE84-95C3A4C5269F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D67AD580-A514-6B9C-E28D-C01B17E06C60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用户注册模块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4CFD07-B1EF-61CF-A57F-9F027217DF98}"/>
              </a:ext>
            </a:extLst>
          </p:cNvPr>
          <p:cNvSpPr txBox="1"/>
          <p:nvPr/>
        </p:nvSpPr>
        <p:spPr>
          <a:xfrm>
            <a:off x="1143000" y="2291681"/>
            <a:ext cx="993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用户注册模块 (USER_REGISTER)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D26026F-4F36-4B35-8C7B-677596C6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09" y="2953651"/>
            <a:ext cx="4291779" cy="4477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F7BD50F-AA06-95AD-BF06-2B6E147EC36C}"/>
              </a:ext>
            </a:extLst>
          </p:cNvPr>
          <p:cNvSpPr txBox="1"/>
          <p:nvPr/>
        </p:nvSpPr>
        <p:spPr>
          <a:xfrm>
            <a:off x="6905036" y="2890995"/>
            <a:ext cx="99404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：处理用户注册请求，创建新用户账户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性能指标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：响应时间 ≤ 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500ms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，支持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50+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用户同时注册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核心算法与流程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输入格式验证（用户名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3-255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字符，密码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6-255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字符）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用户名唯一性检查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密码使用 </a:t>
            </a:r>
            <a:r>
              <a:rPr lang="en-US" altLang="zh-CN" sz="2400" b="0" i="0" dirty="0" err="1">
                <a:effectLst/>
                <a:latin typeface="+mj-ea"/>
                <a:ea typeface="+mj-ea"/>
              </a:rPr>
              <a:t>bcrypt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 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哈希加密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创建用户记录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安全特性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防止机器人注册：同一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IP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每小时最多注册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10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个账户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密码安全存储</a:t>
            </a:r>
          </a:p>
        </p:txBody>
      </p:sp>
    </p:spTree>
    <p:extLst>
      <p:ext uri="{BB962C8B-B14F-4D97-AF65-F5344CB8AC3E}">
        <p14:creationId xmlns:p14="http://schemas.microsoft.com/office/powerpoint/2010/main" val="147061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C7A4A-2DF9-A35C-FD19-DBB5499E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A6D08E-E4EF-0EC6-1DE9-EF740572FB0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3CFEF4-8C04-CB51-769D-ADF95B201F5D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5C6ABD4-63B5-B34A-4E18-96E019CB1D4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BBD7590-4F9B-A81C-A93F-C60CBE1A5BB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AD6F7A-FF08-22F4-0B07-CB4D872C812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512A27E-D746-552A-8C09-AF5CD65F7621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3D50598-8E21-1E61-05E6-69AF9BAFDC97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506EAB1-556A-6F33-ED98-1B2F9A515EE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9EB611-3C24-68E0-9CD5-64DAD1413D6F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08BDC77-91C0-2BDD-A2A4-7CF9BECA214C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39A86AD-4545-AC5E-B603-498CED8A5601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0FCE031-5325-B878-86F6-55D9C3DE859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6B81B583-B2A9-EA39-DDA3-59340AE1021C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B95B30F9-D000-94AA-623C-3348F2BD554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A8A65DE7-FA76-FFAE-CBE3-3E6E941AA69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B46B790-185E-ABA9-9147-0076F666DA6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CBBA87C-FD68-F417-57FE-B8FF9F2F0106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58BC01F-1FDF-D35B-F4AE-E66571BD93AC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F848C05-9E1D-BF78-0904-F4BD435D811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12D536AA-79D7-2DA9-C6FD-FC10DAABBB29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用户登录模块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00E0E9-9EB3-E495-A707-B18124A1C8FE}"/>
              </a:ext>
            </a:extLst>
          </p:cNvPr>
          <p:cNvSpPr txBox="1"/>
          <p:nvPr/>
        </p:nvSpPr>
        <p:spPr>
          <a:xfrm>
            <a:off x="1028699" y="2212063"/>
            <a:ext cx="994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用户登录模块 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(USER_LOGIN)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C6C626-5DF8-F9E8-3266-3F228A4B608B}"/>
              </a:ext>
            </a:extLst>
          </p:cNvPr>
          <p:cNvSpPr txBox="1"/>
          <p:nvPr/>
        </p:nvSpPr>
        <p:spPr>
          <a:xfrm>
            <a:off x="10023208" y="3148184"/>
            <a:ext cx="55232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：验证用户身份，创建登录会话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性能指标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：响应时间 ≤ 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300ms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，支持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100+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用户同时登录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安全机制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防止暴力破解：失败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次后锁定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15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分钟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effectLst/>
                <a:latin typeface="+mj-ea"/>
                <a:ea typeface="+mj-ea"/>
              </a:rPr>
              <a:t>JWT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令牌：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24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小时有效期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同一时间仅允许一个设备登录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059418E-C73A-8C33-1058-50063B14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98" y="2713948"/>
            <a:ext cx="7170374" cy="53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21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2F4A-59EE-D634-D2C4-ECA0A591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61126A-7D79-FA36-A88F-5D0F91B594E7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A5E450-A983-3EF9-F857-008C897EF2B1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1844A6-6377-E02E-3288-8D236E24482E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7AC99A-57C3-BB33-7041-FB7BA5C20CE4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C35AD49-08AE-8840-86DD-727D5DF9F33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09A171B-346D-B37B-62F8-DA5E738CC0C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DC7E57F-3679-4E55-FB62-52B6E505CF38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F28C5CB-0FE9-3E85-F38C-932EEACD6FD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7028C35-C17B-20FA-4A04-620DF1EE2C71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BA2E5B8-C31B-8745-2C8D-D2F0F885337A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D255082-7D47-7CBF-4F36-004F6CAA32D8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2A35A3A-3D3C-94BB-5B6E-B8F1ABCA0EC6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C738AF38-AAE8-8400-AC93-EBE4F2DB7759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66D2CD76-BC7B-C308-7ECE-BFB668DB25AD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1F415FDE-942D-B6D9-91F2-6ED84809DC3C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C9BD908-EADA-C06E-13A4-FD20E551399B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FFAE011-7727-F23B-B9CC-8CD80749E921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D2DB709-B295-B3FE-53C3-A31E4899E38E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BB16E3B-EF34-DBE7-F1FB-FFD3FB2A2DF5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8ABA96C-2687-F8DF-3B56-315A60BBD63F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模型对话模块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F960D4-6D58-6DF5-B038-EFE4E019CC84}"/>
              </a:ext>
            </a:extLst>
          </p:cNvPr>
          <p:cNvSpPr txBox="1"/>
          <p:nvPr/>
        </p:nvSpPr>
        <p:spPr>
          <a:xfrm>
            <a:off x="1028699" y="2248533"/>
            <a:ext cx="994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模型对话模块 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(MODEL_CHAT)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992B67-6B3F-3F68-6A96-E6A9A7B91A85}"/>
              </a:ext>
            </a:extLst>
          </p:cNvPr>
          <p:cNvSpPr txBox="1"/>
          <p:nvPr/>
        </p:nvSpPr>
        <p:spPr>
          <a:xfrm>
            <a:off x="9677400" y="3620763"/>
            <a:ext cx="99404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功能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：处理用户与大模型的对话交互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性能指标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：响应时间 ≤ 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3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秒，支持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50+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同时对话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Roboto" panose="02000000000000000000" pitchFamily="2" charset="0"/>
              </a:rPr>
              <a:t>特性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流式输出：实时响应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自动重试：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失败时自动重试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内容安全：输入内容安全过滤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35DFA94-6948-C8E6-45BE-3585170E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54" y="3343464"/>
            <a:ext cx="7716327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3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589" y="1028700"/>
            <a:ext cx="3749070" cy="8229600"/>
            <a:chOff x="0" y="0"/>
            <a:chExt cx="98741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7409" cy="2167467"/>
            </a:xfrm>
            <a:custGeom>
              <a:avLst/>
              <a:gdLst/>
              <a:ahLst/>
              <a:cxnLst/>
              <a:rect l="l" t="t" r="r" b="b"/>
              <a:pathLst>
                <a:path w="987409" h="2167467">
                  <a:moveTo>
                    <a:pt x="43366" y="0"/>
                  </a:moveTo>
                  <a:lnTo>
                    <a:pt x="944044" y="0"/>
                  </a:lnTo>
                  <a:cubicBezTo>
                    <a:pt x="967994" y="0"/>
                    <a:pt x="987409" y="19415"/>
                    <a:pt x="987409" y="43366"/>
                  </a:cubicBezTo>
                  <a:lnTo>
                    <a:pt x="987409" y="2124101"/>
                  </a:lnTo>
                  <a:cubicBezTo>
                    <a:pt x="987409" y="2148051"/>
                    <a:pt x="967994" y="2167467"/>
                    <a:pt x="944044" y="2167467"/>
                  </a:cubicBezTo>
                  <a:lnTo>
                    <a:pt x="43366" y="2167467"/>
                  </a:lnTo>
                  <a:cubicBezTo>
                    <a:pt x="19415" y="2167467"/>
                    <a:pt x="0" y="2148051"/>
                    <a:pt x="0" y="2124101"/>
                  </a:cubicBezTo>
                  <a:lnTo>
                    <a:pt x="0" y="43366"/>
                  </a:lnTo>
                  <a:cubicBezTo>
                    <a:pt x="0" y="19415"/>
                    <a:pt x="19415" y="0"/>
                    <a:pt x="43366" y="0"/>
                  </a:cubicBezTo>
                  <a:close/>
                </a:path>
              </a:pathLst>
            </a:custGeom>
            <a:solidFill>
              <a:srgbClr val="24165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8741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5080" y="0"/>
            <a:ext cx="2242920" cy="1987310"/>
            <a:chOff x="0" y="0"/>
            <a:chExt cx="858088" cy="760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088" cy="760298"/>
            </a:xfrm>
            <a:custGeom>
              <a:avLst/>
              <a:gdLst/>
              <a:ahLst/>
              <a:cxnLst/>
              <a:rect l="l" t="t" r="r" b="b"/>
              <a:pathLst>
                <a:path w="858088" h="760298">
                  <a:moveTo>
                    <a:pt x="0" y="0"/>
                  </a:moveTo>
                  <a:lnTo>
                    <a:pt x="858088" y="0"/>
                  </a:lnTo>
                  <a:lnTo>
                    <a:pt x="858088" y="760298"/>
                  </a:lnTo>
                  <a:lnTo>
                    <a:pt x="0" y="760298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8088" cy="788873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5080" y="8299690"/>
            <a:ext cx="2242920" cy="1987310"/>
            <a:chOff x="0" y="0"/>
            <a:chExt cx="858088" cy="760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8088" cy="760298"/>
            </a:xfrm>
            <a:custGeom>
              <a:avLst/>
              <a:gdLst/>
              <a:ahLst/>
              <a:cxnLst/>
              <a:rect l="l" t="t" r="r" b="b"/>
              <a:pathLst>
                <a:path w="858088" h="760298">
                  <a:moveTo>
                    <a:pt x="0" y="0"/>
                  </a:moveTo>
                  <a:lnTo>
                    <a:pt x="858088" y="0"/>
                  </a:lnTo>
                  <a:lnTo>
                    <a:pt x="858088" y="760298"/>
                  </a:lnTo>
                  <a:lnTo>
                    <a:pt x="0" y="760298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58088" cy="788873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28134" y="1028700"/>
            <a:ext cx="11755277" cy="8229600"/>
            <a:chOff x="0" y="0"/>
            <a:chExt cx="3096040" cy="2167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96040" cy="2167467"/>
            </a:xfrm>
            <a:custGeom>
              <a:avLst/>
              <a:gdLst/>
              <a:ahLst/>
              <a:cxnLst/>
              <a:rect l="l" t="t" r="r" b="b"/>
              <a:pathLst>
                <a:path w="3096040" h="2167467">
                  <a:moveTo>
                    <a:pt x="13830" y="0"/>
                  </a:moveTo>
                  <a:lnTo>
                    <a:pt x="3082210" y="0"/>
                  </a:lnTo>
                  <a:cubicBezTo>
                    <a:pt x="3089848" y="0"/>
                    <a:pt x="3096040" y="6192"/>
                    <a:pt x="3096040" y="13830"/>
                  </a:cubicBezTo>
                  <a:lnTo>
                    <a:pt x="3096040" y="2153636"/>
                  </a:lnTo>
                  <a:cubicBezTo>
                    <a:pt x="3096040" y="2161275"/>
                    <a:pt x="3089848" y="2167467"/>
                    <a:pt x="3082210" y="2167467"/>
                  </a:cubicBezTo>
                  <a:lnTo>
                    <a:pt x="13830" y="2167467"/>
                  </a:lnTo>
                  <a:cubicBezTo>
                    <a:pt x="6192" y="2167467"/>
                    <a:pt x="0" y="2161275"/>
                    <a:pt x="0" y="2153636"/>
                  </a:cubicBezTo>
                  <a:lnTo>
                    <a:pt x="0" y="13830"/>
                  </a:lnTo>
                  <a:cubicBezTo>
                    <a:pt x="0" y="6192"/>
                    <a:pt x="6192" y="0"/>
                    <a:pt x="1383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 dirty="0">
                <a:latin typeface="+mn-ea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09604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 rot="5400000">
            <a:off x="-2062952" y="4394737"/>
            <a:ext cx="8229600" cy="149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78"/>
              </a:lnSpc>
            </a:pPr>
            <a:r>
              <a:rPr lang="en-US" sz="9127" spc="775">
                <a:solidFill>
                  <a:srgbClr val="FFFFFF">
                    <a:alpha val="9804"/>
                  </a:srgbClr>
                </a:solidFill>
                <a:latin typeface="+mn-ea"/>
                <a:cs typeface="HY Myeong Light"/>
                <a:sym typeface="HY Myeong Light"/>
              </a:rPr>
              <a:t>CONTENTS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0631" y="2037612"/>
            <a:ext cx="2936987" cy="588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37"/>
              </a:lnSpc>
            </a:pPr>
            <a:r>
              <a:rPr lang="en-US" sz="16883" spc="1435" dirty="0">
                <a:solidFill>
                  <a:srgbClr val="FFFFFF"/>
                </a:solidFill>
                <a:latin typeface="+mn-ea"/>
                <a:cs typeface="字由点字刻宋"/>
                <a:sym typeface="字由点字刻宋"/>
              </a:rPr>
              <a:t>目录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A49D8F15-83B3-BCDD-ACEC-85C13EB18696}"/>
              </a:ext>
            </a:extLst>
          </p:cNvPr>
          <p:cNvSpPr txBox="1"/>
          <p:nvPr/>
        </p:nvSpPr>
        <p:spPr>
          <a:xfrm>
            <a:off x="5837790" y="2417822"/>
            <a:ext cx="711106" cy="840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62"/>
              </a:lnSpc>
            </a:pPr>
            <a:endParaRPr lang="en-US" sz="2000" spc="483" dirty="0">
              <a:solidFill>
                <a:srgbClr val="241657"/>
              </a:solidFill>
              <a:latin typeface="+mn-ea"/>
              <a:cs typeface="字由点字刻宋"/>
              <a:sym typeface="字由点字刻宋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0977B414-987B-D29C-C364-9E1830B221AD}"/>
              </a:ext>
            </a:extLst>
          </p:cNvPr>
          <p:cNvSpPr/>
          <p:nvPr/>
        </p:nvSpPr>
        <p:spPr>
          <a:xfrm>
            <a:off x="6671386" y="2408462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72828142-2340-C998-9F70-D1458860BCC6}"/>
              </a:ext>
            </a:extLst>
          </p:cNvPr>
          <p:cNvSpPr/>
          <p:nvPr/>
        </p:nvSpPr>
        <p:spPr>
          <a:xfrm>
            <a:off x="6680746" y="2417822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73E09AF-63A1-B343-E331-6D131D8E3F33}"/>
              </a:ext>
            </a:extLst>
          </p:cNvPr>
          <p:cNvSpPr txBox="1"/>
          <p:nvPr/>
        </p:nvSpPr>
        <p:spPr>
          <a:xfrm>
            <a:off x="6817546" y="2521502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01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9746912-E834-1D3A-3719-AACE48FE660A}"/>
              </a:ext>
            </a:extLst>
          </p:cNvPr>
          <p:cNvSpPr txBox="1"/>
          <p:nvPr/>
        </p:nvSpPr>
        <p:spPr>
          <a:xfrm>
            <a:off x="7425283" y="2590752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设计目标与原则</a:t>
            </a:r>
            <a:endParaRPr lang="en-US" sz="1800" dirty="0">
              <a:latin typeface="+mn-ea"/>
              <a:ea typeface="+mn-ea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75BA5AC-039F-3EB4-C12B-C61EF9784DA4}"/>
              </a:ext>
            </a:extLst>
          </p:cNvPr>
          <p:cNvSpPr/>
          <p:nvPr/>
        </p:nvSpPr>
        <p:spPr>
          <a:xfrm>
            <a:off x="6673489" y="3316478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52DFC59-4453-CC42-1430-411E450BBAF8}"/>
              </a:ext>
            </a:extLst>
          </p:cNvPr>
          <p:cNvSpPr/>
          <p:nvPr/>
        </p:nvSpPr>
        <p:spPr>
          <a:xfrm>
            <a:off x="6682849" y="3325838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D237D3-5C82-EC79-ECB1-88E97E4D1389}"/>
              </a:ext>
            </a:extLst>
          </p:cNvPr>
          <p:cNvSpPr txBox="1"/>
          <p:nvPr/>
        </p:nvSpPr>
        <p:spPr>
          <a:xfrm>
            <a:off x="6819649" y="3429518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02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3EB82-56F7-4D07-CC62-57DCCB97720B}"/>
              </a:ext>
            </a:extLst>
          </p:cNvPr>
          <p:cNvSpPr txBox="1"/>
          <p:nvPr/>
        </p:nvSpPr>
        <p:spPr>
          <a:xfrm>
            <a:off x="7427386" y="3498768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总体设计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A6EC3A75-98CE-7230-1F40-6F03B51A3486}"/>
              </a:ext>
            </a:extLst>
          </p:cNvPr>
          <p:cNvSpPr/>
          <p:nvPr/>
        </p:nvSpPr>
        <p:spPr>
          <a:xfrm>
            <a:off x="6671386" y="4262702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2449F22-04B3-6344-6BE5-68D51DE11BB8}"/>
              </a:ext>
            </a:extLst>
          </p:cNvPr>
          <p:cNvSpPr/>
          <p:nvPr/>
        </p:nvSpPr>
        <p:spPr>
          <a:xfrm>
            <a:off x="6680746" y="4272062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5545AC-38C5-4435-5119-A2365D53A607}"/>
              </a:ext>
            </a:extLst>
          </p:cNvPr>
          <p:cNvSpPr txBox="1"/>
          <p:nvPr/>
        </p:nvSpPr>
        <p:spPr>
          <a:xfrm>
            <a:off x="6781800" y="4375742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03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1FBA93-B98B-2748-2D44-033255EBFD30}"/>
              </a:ext>
            </a:extLst>
          </p:cNvPr>
          <p:cNvSpPr txBox="1"/>
          <p:nvPr/>
        </p:nvSpPr>
        <p:spPr>
          <a:xfrm>
            <a:off x="7425283" y="4444992"/>
            <a:ext cx="3225593" cy="553998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详细功能设计</a:t>
            </a:r>
          </a:p>
          <a:p>
            <a:endParaRPr lang="en-US" sz="1800" dirty="0">
              <a:latin typeface="+mn-ea"/>
              <a:ea typeface="+mn-ea"/>
            </a:endParaRP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9F178E53-A441-DFA8-C758-6F233F5134B6}"/>
              </a:ext>
            </a:extLst>
          </p:cNvPr>
          <p:cNvSpPr/>
          <p:nvPr/>
        </p:nvSpPr>
        <p:spPr>
          <a:xfrm>
            <a:off x="6671386" y="5174893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42AA30B3-A7BC-3321-0AD5-207AE4AEDD0E}"/>
              </a:ext>
            </a:extLst>
          </p:cNvPr>
          <p:cNvSpPr/>
          <p:nvPr/>
        </p:nvSpPr>
        <p:spPr>
          <a:xfrm>
            <a:off x="6680746" y="5184253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3AFB95E-6DA7-9AE7-7384-6638D62E21E6}"/>
              </a:ext>
            </a:extLst>
          </p:cNvPr>
          <p:cNvSpPr txBox="1"/>
          <p:nvPr/>
        </p:nvSpPr>
        <p:spPr>
          <a:xfrm>
            <a:off x="6817546" y="5287933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04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C292F7-5002-D7C1-7483-C0209E2182AE}"/>
              </a:ext>
            </a:extLst>
          </p:cNvPr>
          <p:cNvSpPr txBox="1"/>
          <p:nvPr/>
        </p:nvSpPr>
        <p:spPr>
          <a:xfrm>
            <a:off x="7425283" y="5357183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>
                <a:latin typeface="+mn-ea"/>
                <a:ea typeface="+mn-ea"/>
              </a:rPr>
              <a:t>项目进度计划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F2982D6-CE74-BDEE-2D07-C35504731E40}"/>
              </a:ext>
            </a:extLst>
          </p:cNvPr>
          <p:cNvSpPr/>
          <p:nvPr/>
        </p:nvSpPr>
        <p:spPr>
          <a:xfrm>
            <a:off x="6671386" y="6089320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9E09CF9F-7A37-4A73-0936-E6F838817943}"/>
              </a:ext>
            </a:extLst>
          </p:cNvPr>
          <p:cNvSpPr/>
          <p:nvPr/>
        </p:nvSpPr>
        <p:spPr>
          <a:xfrm>
            <a:off x="6680746" y="6098680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557B2CD-3266-8A41-CC0F-C9B9B838221F}"/>
              </a:ext>
            </a:extLst>
          </p:cNvPr>
          <p:cNvSpPr txBox="1"/>
          <p:nvPr/>
        </p:nvSpPr>
        <p:spPr>
          <a:xfrm>
            <a:off x="6817546" y="6202360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05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41856CB-BB02-CF9C-96A0-D8A9F7EC179A}"/>
              </a:ext>
            </a:extLst>
          </p:cNvPr>
          <p:cNvSpPr txBox="1"/>
          <p:nvPr/>
        </p:nvSpPr>
        <p:spPr>
          <a:xfrm>
            <a:off x="7425283" y="6271610"/>
            <a:ext cx="3225593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参考资料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396AB7EB-75A8-D2F3-1520-7D5956220732}"/>
              </a:ext>
            </a:extLst>
          </p:cNvPr>
          <p:cNvSpPr/>
          <p:nvPr/>
        </p:nvSpPr>
        <p:spPr>
          <a:xfrm>
            <a:off x="6671386" y="6973359"/>
            <a:ext cx="609840" cy="609840"/>
          </a:xfrm>
          <a:custGeom>
            <a:avLst/>
            <a:gdLst/>
            <a:ahLst/>
            <a:cxnLst/>
            <a:rect l="0" t="0" r="r" b="b"/>
            <a:pathLst>
              <a:path w="1694" h="1694">
                <a:moveTo>
                  <a:pt x="0" y="0"/>
                </a:moveTo>
                <a:lnTo>
                  <a:pt x="1694" y="0"/>
                </a:lnTo>
                <a:lnTo>
                  <a:pt x="1694" y="1694"/>
                </a:lnTo>
                <a:lnTo>
                  <a:pt x="0" y="1694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0F0BA09-CD17-3E87-2EB2-1CB6CB7BEB0A}"/>
              </a:ext>
            </a:extLst>
          </p:cNvPr>
          <p:cNvSpPr/>
          <p:nvPr/>
        </p:nvSpPr>
        <p:spPr>
          <a:xfrm>
            <a:off x="6680746" y="6982719"/>
            <a:ext cx="591120" cy="591120"/>
          </a:xfrm>
          <a:custGeom>
            <a:avLst/>
            <a:gdLst/>
            <a:ahLst/>
            <a:cxnLst/>
            <a:rect l="0" t="0" r="r" b="b"/>
            <a:pathLst>
              <a:path w="1642" h="1642" fill="none">
                <a:moveTo>
                  <a:pt x="0" y="0"/>
                </a:moveTo>
                <a:lnTo>
                  <a:pt x="1642" y="0"/>
                </a:lnTo>
                <a:lnTo>
                  <a:pt x="1642" y="1642"/>
                </a:lnTo>
                <a:lnTo>
                  <a:pt x="0" y="1642"/>
                </a:lnTo>
                <a:lnTo>
                  <a:pt x="0" y="0"/>
                </a:lnTo>
              </a:path>
            </a:pathLst>
          </a:custGeom>
          <a:ln w="18720">
            <a:solidFill>
              <a:srgbClr val="E5E7EB"/>
            </a:solidFill>
            <a:miter/>
          </a:ln>
        </p:spPr>
        <p:txBody>
          <a:bodyPr lIns="9360" tIns="9360" rIns="9360" bIns="936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814A85A-BFAA-E697-E059-90DE3A7B3B08}"/>
              </a:ext>
            </a:extLst>
          </p:cNvPr>
          <p:cNvSpPr txBox="1"/>
          <p:nvPr/>
        </p:nvSpPr>
        <p:spPr>
          <a:xfrm>
            <a:off x="6817546" y="7086399"/>
            <a:ext cx="320601" cy="34624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250" b="0" i="0" u="none" strike="noStrike" dirty="0">
                <a:solidFill>
                  <a:srgbClr val="241657"/>
                </a:solidFill>
                <a:effectLst/>
                <a:uFillTx/>
                <a:latin typeface="+mn-ea"/>
              </a:rPr>
              <a:t>06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78326E-B4F0-BEB8-6309-621F90AF4489}"/>
              </a:ext>
            </a:extLst>
          </p:cNvPr>
          <p:cNvSpPr txBox="1"/>
          <p:nvPr/>
        </p:nvSpPr>
        <p:spPr>
          <a:xfrm>
            <a:off x="7425284" y="7155649"/>
            <a:ext cx="5101298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>
              <a:defRPr sz="1500" b="1" i="0" u="none" strike="noStrike">
                <a:solidFill>
                  <a:srgbClr val="241657"/>
                </a:solidFill>
                <a:effectLst/>
                <a:uFillTx/>
                <a:latin typeface="&quot;Noto Serif SC&quot;, serif"/>
                <a:ea typeface="&quot;Noto Serif SC&quot;, serif"/>
              </a:defRPr>
            </a:lvl1pPr>
          </a:lstStyle>
          <a:p>
            <a:r>
              <a:rPr lang="zh-CN" altLang="en-US" sz="1800" dirty="0">
                <a:latin typeface="+mn-ea"/>
                <a:ea typeface="+mn-ea"/>
              </a:rPr>
              <a:t>本阶段分工与评价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25B09-97F4-41CA-6D3D-E6407C378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69F2131-264D-DA42-46FD-01E09403E498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18B14DE-D163-0B31-45BD-3BA1B32C9E7A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FDF8CE-FC1D-86AC-B05D-6CF776BE48C4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45F29BA-B71A-57EC-A1C6-9EB7DB2C13B1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E6C0B24-6F62-0D16-3CE3-FCE2977A7A6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8B3D890-9C80-6E40-BA1D-FEA47A13C9E5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744213B-3774-F81F-EEA8-4D497CD4E1D4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737481B-1025-BC4B-D71D-4270F13C5641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BBC9900-F087-35CD-BFB9-B5B410A8CB1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DF22FEE-8EEB-901C-212B-520E9A266EE1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7E474D9-320F-8709-274C-81EAB12283A0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D177A05-B865-6598-78B1-4C1800364064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409AA8B-A19E-7FD4-8DA0-8DB04CB3CB2C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E729F3C9-3683-C34D-D577-5C60083DE0C1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A51A66B-9C69-BC1E-8F13-5B66D75E3CD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9E90EBC-8C90-312B-8DD7-1540E3C5597F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A5A7BA98-8CBA-94CC-CC2A-3A7C582F4BB0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9BF72AD7-B426-FD80-B140-B19F8FF66D0B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357370F-FFE0-E8FB-E9F0-35F08ABA64D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EFC2C6C-C27B-0976-5E15-F47F092B6021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查看历史模块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E2D5D1-C8AF-DAFC-9F78-4CAE62582650}"/>
              </a:ext>
            </a:extLst>
          </p:cNvPr>
          <p:cNvSpPr txBox="1"/>
          <p:nvPr/>
        </p:nvSpPr>
        <p:spPr>
          <a:xfrm>
            <a:off x="9906000" y="3438106"/>
            <a:ext cx="87212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功能：查询和展示用户的历史对话记录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性能指标：响应时间 ≤ </a:t>
            </a:r>
            <a:r>
              <a:rPr lang="en-US" altLang="zh-CN" sz="2800" i="0" dirty="0">
                <a:effectLst/>
                <a:latin typeface="Roboto" panose="02000000000000000000" pitchFamily="2" charset="0"/>
              </a:rPr>
              <a:t>500ms</a:t>
            </a:r>
            <a:r>
              <a:rPr lang="zh-CN" altLang="en-US" sz="2800" i="0" dirty="0">
                <a:effectLst/>
                <a:latin typeface="Roboto" panose="02000000000000000000" pitchFamily="2" charset="0"/>
              </a:rPr>
              <a:t>，支持分页查询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数据管理：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分页查询优化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权限控制：仅可查看本人记录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i="0" dirty="0">
                <a:effectLst/>
                <a:latin typeface="Roboto" panose="02000000000000000000" pitchFamily="2" charset="0"/>
              </a:rPr>
              <a:t>支持对话标题搜索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9AC6C4B-ACEF-A4FD-27E1-EB7EF00B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44" y="2823497"/>
            <a:ext cx="7249463" cy="44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33E2-689A-0DCD-A63B-6D5ECBCE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F45768-D7D5-6DC0-BDB5-61CA13D25741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E2DADD-B726-1B5E-18DA-2C4D3444E02C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5582FED-03D5-B2C5-AD69-E7A9B3296845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9AEC5D4-59EA-8E6A-6EFB-2AB33B558E7E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E148D5-2E2D-6FA4-F979-54207762E27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08FACE2-9CAE-55C7-080F-FFA07CBF3700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3D9261F-7499-4D91-071A-807B1F44BD65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3A717EC-13D6-4957-51D7-1DAD93598434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0685E78-16B1-4A0E-AB0A-8D69ACEC8DED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6AA3BED-6B63-B8D7-1910-039A4B9807E5}"/>
              </a:ext>
            </a:extLst>
          </p:cNvPr>
          <p:cNvGrpSpPr/>
          <p:nvPr/>
        </p:nvGrpSpPr>
        <p:grpSpPr>
          <a:xfrm>
            <a:off x="695328" y="591606"/>
            <a:ext cx="16833390" cy="9466212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F64A85-3829-585D-F6A6-72CC381F813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850DB47-687B-DD92-E7A8-1BBDF88B069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A77DBDB6-C5E2-F2E4-0675-C0916B7C2B22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740BC23C-E76C-5E4B-758E-3895C502BC7A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C4FA523F-335D-B967-3EE3-52731EB67CD7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49B381F-D234-F2AF-B554-D9E0CA837802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0B193295-1F1B-4AAC-D18B-A2D4CA3A697A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F7E3859-E446-00BB-22F4-663C9FF161CD}"/>
                </a:ext>
              </a:extLst>
            </p:cNvPr>
            <p:cNvSpPr/>
            <p:nvPr/>
          </p:nvSpPr>
          <p:spPr>
            <a:xfrm>
              <a:off x="0" y="0"/>
              <a:ext cx="1678431" cy="1401822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9B0AEC4-96A1-1E15-504A-659B8960022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20922C2B-5542-0517-A8DB-860ABA1BC8E9}"/>
              </a:ext>
            </a:extLst>
          </p:cNvPr>
          <p:cNvSpPr txBox="1"/>
          <p:nvPr/>
        </p:nvSpPr>
        <p:spPr>
          <a:xfrm>
            <a:off x="1028699" y="848761"/>
            <a:ext cx="14791667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 DeepSeek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配置模块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)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E099F4-9FEA-C605-6EF7-ABCDC3C7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94" y="2249498"/>
            <a:ext cx="4854123" cy="717522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B928497-39D2-23FC-7F3C-A82ACB13A63B}"/>
              </a:ext>
            </a:extLst>
          </p:cNvPr>
          <p:cNvSpPr txBox="1"/>
          <p:nvPr/>
        </p:nvSpPr>
        <p:spPr>
          <a:xfrm>
            <a:off x="7844501" y="3893025"/>
            <a:ext cx="99404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：管理用户对</a:t>
            </a:r>
            <a:r>
              <a:rPr lang="en-US" altLang="zh-CN" sz="3200" b="0" i="0" dirty="0">
                <a:effectLst/>
                <a:latin typeface="+mj-ea"/>
                <a:ea typeface="+mj-ea"/>
              </a:rPr>
              <a:t>DeepSeek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模型的个性化配置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1" i="0" dirty="0">
                <a:effectLst/>
                <a:latin typeface="+mj-ea"/>
                <a:ea typeface="+mj-ea"/>
              </a:rPr>
              <a:t>安全特性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密钥格式验证和有效性检查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3200" b="0" i="0" dirty="0">
                <a:effectLst/>
                <a:latin typeface="+mj-ea"/>
                <a:ea typeface="+mj-ea"/>
              </a:rPr>
              <a:t>AES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加密存储敏感信息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effectLst/>
                <a:latin typeface="+mj-ea"/>
                <a:ea typeface="+mj-ea"/>
              </a:rPr>
              <a:t>频率限制：每分钟最多修改配置</a:t>
            </a:r>
            <a:r>
              <a:rPr lang="en-US" altLang="zh-CN" sz="3200" b="0" i="0" dirty="0">
                <a:effectLst/>
                <a:latin typeface="+mj-ea"/>
                <a:ea typeface="+mj-ea"/>
              </a:rPr>
              <a:t>5</a:t>
            </a:r>
            <a:r>
              <a:rPr lang="zh-CN" altLang="en-US" sz="3200" b="0" i="0" dirty="0">
                <a:effectLst/>
                <a:latin typeface="+mj-ea"/>
                <a:ea typeface="+mj-ea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97439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EEED5-9656-CABC-0A20-880188769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84D9AC-AE23-706C-24B6-B6742497B835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9F31217-E13B-6DA4-7635-B5ED0B723E2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DD3E465-5943-7FD4-C53B-74DD45B0F121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18387A4-43DF-68CA-1D42-D82C8BD73B98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EE0F80C-DFB1-7FBA-4D2A-587FA9A7230C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79E1898-24F0-48A3-2692-2DA872043BE6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CE943AC-DC88-9FA6-E154-64126A68712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6FC7BE3-F0A2-C412-3844-BC65457DC35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762D373-3ADC-EF1F-84A7-BE8A9EBC7503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89D6801-74A2-1436-02E4-D350C8CAA7DD}"/>
              </a:ext>
            </a:extLst>
          </p:cNvPr>
          <p:cNvGrpSpPr/>
          <p:nvPr/>
        </p:nvGrpSpPr>
        <p:grpSpPr>
          <a:xfrm>
            <a:off x="695328" y="591606"/>
            <a:ext cx="16833390" cy="8341831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74D680-DBBE-E322-FD7D-B6587CA17CD5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F5A15B1-D8ED-CCBB-B44E-E87ED05B53EA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1E5D2491-946E-131C-BB26-D423E4705087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47EED270-7A4D-69C9-7EA1-1885A488AE6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ADADA53B-D83C-77A1-E1D0-3F6B122498D8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C724005-59E5-DE08-2B1F-EDE54FD80D0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43723E3-20AA-92DB-3FD8-70C36F770A55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D49B12E-A53D-0C70-2D7C-CB9E76B7D680}"/>
                </a:ext>
              </a:extLst>
            </p:cNvPr>
            <p:cNvSpPr/>
            <p:nvPr/>
          </p:nvSpPr>
          <p:spPr>
            <a:xfrm>
              <a:off x="0" y="0"/>
              <a:ext cx="1678431" cy="1130264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DA7B005-BA43-2ED5-C0D7-B0B6D4395367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2056DF0-9BE7-5BCE-E81C-8F46A3CFE250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删除记录模块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(</a:t>
            </a:r>
            <a:endParaRPr lang="zh-CN" alt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81ED396-5098-8400-F87B-3BA20F3E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83" y="2389020"/>
            <a:ext cx="6390761" cy="541890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CF48544-A924-9B96-6281-BAA97DEC906F}"/>
              </a:ext>
            </a:extLst>
          </p:cNvPr>
          <p:cNvSpPr txBox="1"/>
          <p:nvPr/>
        </p:nvSpPr>
        <p:spPr>
          <a:xfrm>
            <a:off x="9677400" y="3685942"/>
            <a:ext cx="994041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n-ea"/>
              </a:rPr>
              <a:t>功能</a:t>
            </a:r>
            <a:r>
              <a:rPr lang="zh-CN" altLang="en-US" sz="2400" b="0" i="0" dirty="0">
                <a:effectLst/>
                <a:latin typeface="+mn-ea"/>
              </a:rPr>
              <a:t>：安全删除用户指定的对话记录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n-ea"/>
              </a:rPr>
              <a:t>安全特性</a:t>
            </a:r>
            <a:r>
              <a:rPr lang="zh-CN" altLang="en-US" sz="2400" b="0" i="0" dirty="0">
                <a:effectLst/>
                <a:latin typeface="+mn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严格权限验证：防止越权删除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事务保证：数据库事务确保数据一致性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n-ea"/>
              </a:rPr>
              <a:t>操作限制：每分钟最多删除</a:t>
            </a:r>
            <a:r>
              <a:rPr lang="en-US" altLang="zh-CN" sz="2400" b="0" i="0" dirty="0">
                <a:effectLst/>
                <a:latin typeface="+mn-ea"/>
              </a:rPr>
              <a:t>10</a:t>
            </a:r>
            <a:r>
              <a:rPr lang="zh-CN" altLang="en-US" sz="2400" b="0" i="0" dirty="0">
                <a:effectLst/>
                <a:latin typeface="+mn-ea"/>
              </a:rPr>
              <a:t>条记录</a:t>
            </a:r>
          </a:p>
          <a:p>
            <a:pPr>
              <a:buNone/>
            </a:pP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68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C8C74-7352-F739-6A6D-AF49DC316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77CC48-337E-BA98-BF33-2AD4DDBCC3BD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857EC2-EE3E-CE27-002B-14B3EA2F4D0F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B48B019-0EE7-2C23-1284-5B6C22B9C12C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4CFE6C1-F227-5F29-4F18-088E3059970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19AF7E7-D03C-854B-B1F3-A9642902F33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DA6C222-156C-869D-1F93-7110D185E90D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1D3CE87-57D5-0F6D-0EC9-005C1D96B5D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C6B949B-3791-C136-D1F2-A523F6C8C29C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0842AB3-8865-6014-11D0-2480A60BECDD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C439718-C162-FA32-4E26-48B22804C103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BD0DCFE-656C-8B57-06B5-F9405B0046DC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144AE4E-8566-BB43-6C92-6E5E2E06D61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8368B07F-52B0-2189-5FAF-8E40DBBBC73B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EF66E9C-0DFF-263E-591C-E3A6F7F25DCE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D5F1459B-3E48-3765-7AFC-307C009D6595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63261DE-5C40-5DC3-51E0-F810B64067E0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EC7D2EA4-7301-C206-3F90-200943D823FD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56E5614-98F0-C02D-A173-EA857BC66A8F}"/>
                </a:ext>
              </a:extLst>
            </p:cNvPr>
            <p:cNvSpPr/>
            <p:nvPr/>
          </p:nvSpPr>
          <p:spPr>
            <a:xfrm>
              <a:off x="0" y="0"/>
              <a:ext cx="1678431" cy="1366867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B8B01278-7EB1-4939-0F47-6D0035371E5D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D246B65-A12D-C210-8108-CB83A972C22C}"/>
              </a:ext>
            </a:extLst>
          </p:cNvPr>
          <p:cNvSpPr txBox="1"/>
          <p:nvPr/>
        </p:nvSpPr>
        <p:spPr>
          <a:xfrm>
            <a:off x="1028700" y="848761"/>
            <a:ext cx="108585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 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模型路由模块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69BC8FB-B817-8592-795F-013BF826D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64" y="2257141"/>
            <a:ext cx="6724560" cy="69535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55245C0-0159-E5F3-2FF5-7975D4563C9B}"/>
              </a:ext>
            </a:extLst>
          </p:cNvPr>
          <p:cNvSpPr txBox="1"/>
          <p:nvPr/>
        </p:nvSpPr>
        <p:spPr>
          <a:xfrm>
            <a:off x="8283634" y="3378608"/>
            <a:ext cx="99404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功能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：根据用户选择路由到对应模型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API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特性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服务降级：主模型不可用时自动切换备用模型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负载均衡：多模型智能分配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故障转移：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API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异常时自动重试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路由策略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用户手动选择模型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自动故障检测和切换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服务可用性监控</a:t>
            </a:r>
          </a:p>
        </p:txBody>
      </p:sp>
    </p:spTree>
    <p:extLst>
      <p:ext uri="{BB962C8B-B14F-4D97-AF65-F5344CB8AC3E}">
        <p14:creationId xmlns:p14="http://schemas.microsoft.com/office/powerpoint/2010/main" val="215862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C9AA4-8E6A-36A3-4CEC-A9EFD26FF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5A21708-19CC-DCEC-9312-B121F6FECD16}"/>
              </a:ext>
            </a:extLst>
          </p:cNvPr>
          <p:cNvGrpSpPr/>
          <p:nvPr/>
        </p:nvGrpSpPr>
        <p:grpSpPr>
          <a:xfrm>
            <a:off x="-657475" y="780183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673181-6B9E-3D8E-FB10-6B55375D9FD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6FBB456-F6E9-8910-2A52-8B542E9DF2FB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D69F894-6EE9-DA72-2585-8623016A6D13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93BE490-2449-45F3-9F08-4C1316DA5041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3F596F7-F46B-4EAE-2B41-13894DDB73B9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A27D97C-3EC7-2FFD-948A-7A66A83BD90C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8FA1E26-61DE-16A9-8975-DFC44EF51379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78D0DE0-7A15-3FB3-D43B-7FC93F1F1AE7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9BC6CB7-F735-F158-2073-7054285A5497}"/>
              </a:ext>
            </a:extLst>
          </p:cNvPr>
          <p:cNvGrpSpPr/>
          <p:nvPr/>
        </p:nvGrpSpPr>
        <p:grpSpPr>
          <a:xfrm>
            <a:off x="695328" y="591606"/>
            <a:ext cx="16833390" cy="93524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EB6F2E1-11D7-EFEE-8C4A-661E414B85F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5141A11-ADAE-818C-2FBE-AD9DD46CEEB8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818EB6DD-AC82-86A9-4389-7AA21564443E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FACD18E-6AFB-E30A-285B-6C85BBF10220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F54B5AE7-84FF-8392-08E5-A7DC135DD28E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AFA2ABC-899C-A65F-F976-A12F475E7B65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EB3F3A7-1281-EA83-47FF-55EF80A5632D}"/>
              </a:ext>
            </a:extLst>
          </p:cNvPr>
          <p:cNvGrpSpPr/>
          <p:nvPr/>
        </p:nvGrpSpPr>
        <p:grpSpPr>
          <a:xfrm>
            <a:off x="917120" y="1831017"/>
            <a:ext cx="16611598" cy="8198246"/>
            <a:chOff x="0" y="-38100"/>
            <a:chExt cx="1678432" cy="152193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8F84FD7-92DF-038F-92AB-A33F9042EDFB}"/>
                </a:ext>
              </a:extLst>
            </p:cNvPr>
            <p:cNvSpPr/>
            <p:nvPr/>
          </p:nvSpPr>
          <p:spPr>
            <a:xfrm>
              <a:off x="0" y="0"/>
              <a:ext cx="1678431" cy="1483830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9D8C3F1-4B25-63D0-6CA0-8820A25D0DC9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24A68D2-EF99-592A-9CC3-ABC8781907CD}"/>
              </a:ext>
            </a:extLst>
          </p:cNvPr>
          <p:cNvSpPr txBox="1"/>
          <p:nvPr/>
        </p:nvSpPr>
        <p:spPr>
          <a:xfrm>
            <a:off x="1028700" y="848761"/>
            <a:ext cx="155829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详细功能设计 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</a:t>
            </a: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管理员仪表盘模块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7774FB-754B-79DA-3603-8F148C320D8A}"/>
              </a:ext>
            </a:extLst>
          </p:cNvPr>
          <p:cNvSpPr txBox="1"/>
          <p:nvPr/>
        </p:nvSpPr>
        <p:spPr>
          <a:xfrm>
            <a:off x="8573403" y="3232683"/>
            <a:ext cx="994041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功能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：为管理员提供系统运行状态的概览视图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性能指标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：响应时间 ≤ 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3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秒，支持复杂数据聚合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数据维度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用户统计：注册用户、活跃用户等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对话统计：对话数量、模型使用分布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系统状态：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调用成功率、响应时间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使用：各模型调用次数和费用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800" b="1" i="0" dirty="0">
                <a:effectLst/>
                <a:latin typeface="Roboto" panose="02000000000000000000" pitchFamily="2" charset="0"/>
              </a:rPr>
              <a:t>优化策略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缓存策略：关键指标</a:t>
            </a:r>
            <a:r>
              <a:rPr lang="en-US" altLang="zh-CN" sz="2800" b="0" i="0" dirty="0">
                <a:effectLst/>
                <a:latin typeface="Roboto" panose="02000000000000000000" pitchFamily="2" charset="0"/>
              </a:rPr>
              <a:t>5</a:t>
            </a: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分钟缓存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数据聚合：支持多时间范围统计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2800" b="0" i="0" dirty="0">
                <a:effectLst/>
                <a:latin typeface="Roboto" panose="02000000000000000000" pitchFamily="2" charset="0"/>
              </a:rPr>
              <a:t>实时监控：系统运行状态实时展示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F87EA3B-FC60-BD4B-A961-D4E5FA05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36" y="2159668"/>
            <a:ext cx="5837191" cy="756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B75D-E05C-2998-99F0-6488AE889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CD5969D-E9A5-E57A-51DD-5227F12043E2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1EC851-FAA5-58E2-5963-37AE668252B1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C7EAF18-E5F1-539D-FC1A-BAD52FFDEF6C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05358FC-D1F8-7F99-6474-28B09ED1636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3A26921-7B95-D584-3E9C-5B73FFB4BCA9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F2A5471-C972-721B-25BD-D7C05B5A0FA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59A97CE-1EFC-9BAD-6A19-D797ED3302FA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97F8B67-7CE6-D53A-268F-511C66C4A30E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94B7644-1B66-3E5F-8F33-68E233882E4E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CEB7A7B-879A-CDEF-16CE-1617D70C8439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AE24018-1FD7-BF49-507E-3A91D450F992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4B700F5-C3C0-2212-F528-A934C6449DF6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9AFDE9C-47BA-9C89-6765-EE3D013A4D8B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FF95CB7-5B19-9E74-5D6C-0A5A649BC501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20ABDF0-8DDA-01B6-1CDB-A91F1ECE2909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E120E9D0-1E40-DE54-2C77-81F53FA67B5F}"/>
              </a:ext>
            </a:extLst>
          </p:cNvPr>
          <p:cNvSpPr txBox="1"/>
          <p:nvPr/>
        </p:nvSpPr>
        <p:spPr>
          <a:xfrm>
            <a:off x="2779081" y="4240149"/>
            <a:ext cx="1640519" cy="1616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04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379A1E0-FDDC-4612-06E7-4B4A4BBC783C}"/>
              </a:ext>
            </a:extLst>
          </p:cNvPr>
          <p:cNvSpPr txBox="1"/>
          <p:nvPr/>
        </p:nvSpPr>
        <p:spPr>
          <a:xfrm>
            <a:off x="5255306" y="4258641"/>
            <a:ext cx="9601200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项目进度计划</a:t>
            </a:r>
            <a:endParaRPr lang="en-US" altLang="zh-CN" sz="115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23BB0DC9-C33F-E940-10A2-636F3BE13858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5B269289-069B-2A2A-74BA-47CC707B0A82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1DF7C8D4-0B0D-83C9-AEB2-2A2FB8CC5C60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7F1A46E0-A3C3-19E1-471A-8F440A80F08E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01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D0E25-0A19-A695-9FD3-4C4C2FE45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33B03C-97DB-19CF-11FD-143646E46CAC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2F0DF97-0C62-6BE9-7567-96B30CF18555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268E81-B878-F772-DBC1-D59A9E526BDD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9550EC1-2E34-CA9C-C559-FC218C25D61E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CB58ED4-7CFA-65DE-421A-1D6BFE531872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674C199-D265-CB03-E6E4-514EF1AFCE5B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E06EC6F-4E6B-A9ED-1AC9-3DFAEE8CCFAA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203B88E-16E0-FA8A-ECDF-2A0050063629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1358C96-E5EA-662F-9A72-679FCF63AA46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F5C4574-D5CA-0298-D5DF-C9DE0FC0BE5A}"/>
              </a:ext>
            </a:extLst>
          </p:cNvPr>
          <p:cNvGrpSpPr/>
          <p:nvPr/>
        </p:nvGrpSpPr>
        <p:grpSpPr>
          <a:xfrm>
            <a:off x="695328" y="591606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063DD68-A07F-4C3E-25E8-0E90565CEB92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7DACB5E-D7AB-600B-8668-E02A00E73F8E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49D56BAA-A0D3-F2E4-BF1D-0E3D516DABE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33138B47-CA26-E9EB-BB80-614632147816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83CBD4DE-1312-C291-7FF3-455207A70F3B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450BB4B-C24F-782C-8CF7-67375721AEE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66F49A2-ACE2-002C-739C-A3BBF395504C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AD39175-2498-5770-B0DC-5692F00D1B55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C500ECB-D4AA-9F13-6D8D-B2E54C3A343F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9262D601-78F1-9F7D-A1E7-51F99D120946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项目进度计划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302A740-3C83-7FF8-65CE-7292DA8A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44" y="2319758"/>
            <a:ext cx="15335153" cy="6404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4292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5C0AA-77F1-9485-F855-6D0F6C7F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7B0197-17A2-D437-C43E-8C3E2485B860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F93D717-1189-88E2-EAAC-7DEE81B44F2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1B6C6A-AF71-1C16-B3F1-DE4E75B2836A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4336566-085C-F278-DE67-2E6E33DE0B3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F1AE5A7-66A3-2CDB-3153-149C287CC5F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FD6569C-5A16-54EB-B1FD-8E0486EC182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5B9CE16-EEED-64A4-269E-C969B66CE93B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A57A226-F42E-4D97-63E2-DE010EF0E2E0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CC2ED76-1AAE-A2FC-252A-FD58301379D5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06B1894-1689-2A01-500A-5C0F128C395D}"/>
              </a:ext>
            </a:extLst>
          </p:cNvPr>
          <p:cNvGrpSpPr/>
          <p:nvPr/>
        </p:nvGrpSpPr>
        <p:grpSpPr>
          <a:xfrm>
            <a:off x="-38336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1CFABF2-59DB-5DC3-D128-2BCFE3C55F55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C128FDB-F74A-5A00-547D-DC5E7EED70A4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402F046-F0D6-6172-3A2D-01D22A636887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4A8325F-B454-3799-F801-B8678A2B404D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10A4CF2-309A-C18A-80E6-EE9285966531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48968DB7-AE6A-98FA-3EC2-3DB2E4520DED}"/>
              </a:ext>
            </a:extLst>
          </p:cNvPr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05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E9F184A-3F90-4803-75B7-ED2ACF8DBA07}"/>
              </a:ext>
            </a:extLst>
          </p:cNvPr>
          <p:cNvSpPr txBox="1"/>
          <p:nvPr/>
        </p:nvSpPr>
        <p:spPr>
          <a:xfrm>
            <a:off x="5255306" y="4124191"/>
            <a:ext cx="9601200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参考资料</a:t>
            </a:r>
            <a:endParaRPr lang="en-US" altLang="zh-CN" sz="138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307E7C76-7402-B7AE-CD9A-979EF3F9E461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0B630A38-64EF-7DE5-CDD7-F5218CA526E1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625BEF3A-8345-1DD6-47F5-7EDFC16ADB09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0B84A1F-BCC4-DA66-1304-EA0E40AFC2E6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504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DAFEE-D125-6041-4467-5AED03259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24A8C7-71B5-DF22-17F5-8E5807B531EE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6AB815-074F-286D-6F4C-A72DEECF9E7F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BA0F63-238D-B56D-BA4B-67241B67DD2E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73D9303-0E14-548C-951D-67753DB0C84F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DABCE37-9DC2-095F-9810-5E0CF2FDE1D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D2CDC69-07B2-9B51-A0A0-7654B4910CBF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C90D6D5-239D-DA77-9E30-372F489467EB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837410D-D61F-3185-A6B0-DD18F1B4194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5840919-9044-F1FA-7FB8-2BA1A1809755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520D21C-4145-BFA9-683C-AC5D17C407E4}"/>
              </a:ext>
            </a:extLst>
          </p:cNvPr>
          <p:cNvGrpSpPr/>
          <p:nvPr/>
        </p:nvGrpSpPr>
        <p:grpSpPr>
          <a:xfrm>
            <a:off x="695328" y="591606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7B5F9F8-938D-7DE8-611A-9B505730EA51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419ECA4-BD99-F96F-5D6D-D67BBC85C340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2275903-7652-CFDD-27F9-CC28684123D1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26AD6AC8-ADA2-1FF6-876A-F3AB71323EA6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C792AF88-A365-A79C-377F-706FFC4A0EA6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02F6DBD-1972-079F-E04A-D9128B1CCEEA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1D0649E-CA74-83FA-5790-AF14A3EA7A77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19FA03E-BA96-DF1C-92C6-7A229659EEA0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A68A976B-1A07-D141-FBDD-31437BEF9080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FDBF57A3-B6AD-F755-6995-9D23D946C254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参考资料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9B7440-748B-4541-32B0-7B698EE1A5F0}"/>
              </a:ext>
            </a:extLst>
          </p:cNvPr>
          <p:cNvSpPr txBox="1"/>
          <p:nvPr/>
        </p:nvSpPr>
        <p:spPr>
          <a:xfrm>
            <a:off x="1295400" y="2655389"/>
            <a:ext cx="7467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[1] 《GB8567-88 </a:t>
            </a:r>
            <a:r>
              <a:rPr lang="zh-CN" altLang="en-US" sz="2400" b="1" dirty="0">
                <a:latin typeface="+mn-ea"/>
              </a:rPr>
              <a:t>计算机软件产品开发文件编制指南</a:t>
            </a:r>
            <a:r>
              <a:rPr lang="en-US" altLang="zh-CN" sz="2400" b="1" dirty="0">
                <a:latin typeface="+mn-ea"/>
              </a:rPr>
              <a:t>》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[2]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软件需求规格说明书</a:t>
            </a:r>
            <a:r>
              <a:rPr lang="en-US" altLang="zh-CN" sz="2400" b="1" dirty="0">
                <a:latin typeface="+mn-ea"/>
              </a:rPr>
              <a:t>》V1.2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[3]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概要设计说明书</a:t>
            </a:r>
            <a:r>
              <a:rPr lang="en-US" altLang="zh-CN" sz="2400" b="1" dirty="0">
                <a:latin typeface="+mn-ea"/>
              </a:rPr>
              <a:t>》V1.1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[4]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可行性分析报告</a:t>
            </a:r>
            <a:r>
              <a:rPr lang="en-US" altLang="zh-CN" sz="2400" b="1" dirty="0">
                <a:latin typeface="+mn-ea"/>
              </a:rPr>
              <a:t>》V1.1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[5] </a:t>
            </a:r>
            <a:r>
              <a:rPr lang="zh-CN" altLang="en-US" sz="2400" b="1" dirty="0">
                <a:latin typeface="+mn-ea"/>
              </a:rPr>
              <a:t>本项目</a:t>
            </a:r>
            <a:r>
              <a:rPr lang="en-US" altLang="zh-CN" sz="2400" b="1" dirty="0">
                <a:latin typeface="+mn-ea"/>
              </a:rPr>
              <a:t>《</a:t>
            </a:r>
            <a:r>
              <a:rPr lang="zh-CN" altLang="en-US" sz="2400" b="1" dirty="0">
                <a:latin typeface="+mn-ea"/>
              </a:rPr>
              <a:t>项目开发计划</a:t>
            </a:r>
            <a:r>
              <a:rPr lang="en-US" altLang="zh-CN" sz="2400" b="1" dirty="0">
                <a:latin typeface="+mn-ea"/>
              </a:rPr>
              <a:t>》V1.2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[6] </a:t>
            </a:r>
            <a:r>
              <a:rPr lang="en-US" altLang="zh-CN" sz="2400" b="1" dirty="0" err="1">
                <a:latin typeface="+mn-ea"/>
              </a:rPr>
              <a:t>FastAPI</a:t>
            </a:r>
            <a:r>
              <a:rPr lang="zh-CN" altLang="en-US" sz="2400" b="1" dirty="0">
                <a:latin typeface="+mn-ea"/>
              </a:rPr>
              <a:t>官方文档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[7] Vue 3</a:t>
            </a:r>
            <a:r>
              <a:rPr lang="zh-CN" altLang="en-US" sz="2400" b="1" dirty="0">
                <a:latin typeface="+mn-ea"/>
              </a:rPr>
              <a:t>官方文档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dirty="0">
                <a:hlinkClick r:id="rId2"/>
              </a:rPr>
              <a:t>[8]JSON:API — Latest Specification (v1.1)</a:t>
            </a:r>
            <a:endParaRPr lang="en-US" altLang="zh-CN" sz="2400" dirty="0"/>
          </a:p>
          <a:p>
            <a:r>
              <a:rPr lang="en-US" altLang="zh-CN" sz="2400" b="1" dirty="0">
                <a:latin typeface="+mn-ea"/>
              </a:rPr>
              <a:t>[9]</a:t>
            </a:r>
            <a:r>
              <a:rPr lang="en-US" altLang="zh-CN" sz="2400" dirty="0">
                <a:hlinkClick r:id="rId3"/>
              </a:rPr>
              <a:t> </a:t>
            </a:r>
            <a:r>
              <a:rPr lang="en-US" altLang="zh-CN" sz="2400" dirty="0" err="1">
                <a:hlinkClick r:id="rId3"/>
              </a:rPr>
              <a:t>OpenAPI</a:t>
            </a:r>
            <a:r>
              <a:rPr lang="en-US" altLang="zh-CN" sz="2400" dirty="0">
                <a:hlinkClick r:id="rId3"/>
              </a:rPr>
              <a:t> </a:t>
            </a:r>
            <a:r>
              <a:rPr lang="zh-CN" altLang="en-US" sz="2400" dirty="0">
                <a:hlinkClick r:id="rId3"/>
              </a:rPr>
              <a:t>规范 </a:t>
            </a:r>
            <a:r>
              <a:rPr lang="en-US" altLang="zh-CN" sz="2400" dirty="0">
                <a:hlinkClick r:id="rId3"/>
              </a:rPr>
              <a:t>(</a:t>
            </a:r>
            <a:r>
              <a:rPr lang="zh-CN" altLang="en-US" sz="2400" dirty="0">
                <a:hlinkClick r:id="rId3"/>
              </a:rPr>
              <a:t>中文版</a:t>
            </a:r>
            <a:r>
              <a:rPr lang="en-US" altLang="zh-CN" sz="2400" dirty="0">
                <a:hlinkClick r:id="rId3"/>
              </a:rPr>
              <a:t>)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[10]</a:t>
            </a:r>
            <a:r>
              <a:rPr lang="en-US" altLang="zh-CN" sz="2400" dirty="0">
                <a:hlinkClick r:id="rId4"/>
              </a:rPr>
              <a:t> Redis </a:t>
            </a:r>
            <a:r>
              <a:rPr lang="zh-CN" altLang="en-US" sz="2400" dirty="0">
                <a:hlinkClick r:id="rId4"/>
              </a:rPr>
              <a:t>教程 </a:t>
            </a:r>
            <a:r>
              <a:rPr lang="en-US" altLang="zh-CN" sz="2400" dirty="0">
                <a:hlinkClick r:id="rId4"/>
              </a:rPr>
              <a:t>| </a:t>
            </a:r>
            <a:r>
              <a:rPr lang="zh-CN" altLang="en-US" sz="2400" dirty="0">
                <a:hlinkClick r:id="rId4"/>
              </a:rPr>
              <a:t>菜鸟教程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[11]</a:t>
            </a:r>
            <a:r>
              <a:rPr lang="en-US" altLang="zh-CN" sz="2400" dirty="0">
                <a:hlinkClick r:id="rId5"/>
              </a:rPr>
              <a:t> MySQL </a:t>
            </a:r>
            <a:r>
              <a:rPr lang="zh-CN" altLang="en-US" sz="2400" dirty="0">
                <a:hlinkClick r:id="rId5"/>
              </a:rPr>
              <a:t>教程 </a:t>
            </a:r>
            <a:r>
              <a:rPr lang="en-US" altLang="zh-CN" sz="2400" dirty="0">
                <a:hlinkClick r:id="rId5"/>
              </a:rPr>
              <a:t>| </a:t>
            </a:r>
            <a:r>
              <a:rPr lang="zh-CN" altLang="en-US" sz="2400" dirty="0">
                <a:hlinkClick r:id="rId5"/>
              </a:rPr>
              <a:t>菜鸟教程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[12]</a:t>
            </a:r>
            <a:r>
              <a:rPr lang="en-US" altLang="zh-CN" sz="2400" dirty="0">
                <a:hlinkClick r:id="rId6"/>
              </a:rPr>
              <a:t> </a:t>
            </a:r>
            <a:r>
              <a:rPr lang="en-US" altLang="zh-CN" sz="2400" dirty="0" err="1">
                <a:hlinkClick r:id="rId6"/>
              </a:rPr>
              <a:t>FastAPI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latin typeface="+mn-ea"/>
              </a:rPr>
              <a:t>[13]</a:t>
            </a:r>
            <a:r>
              <a:rPr lang="zh-CN" altLang="en-US" sz="2400" dirty="0">
                <a:hlinkClick r:id="rId7"/>
              </a:rPr>
              <a:t> </a:t>
            </a:r>
            <a:r>
              <a:rPr lang="en-US" altLang="zh-CN" sz="2400" dirty="0">
                <a:hlinkClick r:id="rId7"/>
              </a:rPr>
              <a:t>Python </a:t>
            </a:r>
            <a:r>
              <a:rPr lang="zh-CN" altLang="en-US" sz="2400" dirty="0">
                <a:hlinkClick r:id="rId7"/>
              </a:rPr>
              <a:t>虚拟环境创建（</a:t>
            </a:r>
            <a:r>
              <a:rPr lang="en-US" altLang="zh-CN" sz="2400" dirty="0" err="1">
                <a:hlinkClick r:id="rId7"/>
              </a:rPr>
              <a:t>venv</a:t>
            </a:r>
            <a:r>
              <a:rPr lang="zh-CN" altLang="en-US" sz="2400" dirty="0">
                <a:hlinkClick r:id="rId7"/>
              </a:rPr>
              <a:t>） </a:t>
            </a:r>
            <a:r>
              <a:rPr lang="en-US" altLang="zh-CN" sz="2400" dirty="0">
                <a:hlinkClick r:id="rId7"/>
              </a:rPr>
              <a:t>| </a:t>
            </a:r>
            <a:r>
              <a:rPr lang="zh-CN" altLang="en-US" sz="2400" dirty="0">
                <a:hlinkClick r:id="rId7"/>
              </a:rPr>
              <a:t>菜鸟教程</a:t>
            </a:r>
            <a:endParaRPr lang="en-US" altLang="zh-CN" sz="2400" dirty="0"/>
          </a:p>
          <a:p>
            <a:endParaRPr lang="en-US" altLang="zh-CN" sz="2400" b="1" dirty="0">
              <a:latin typeface="+mn-ea"/>
            </a:endParaRP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31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915E3-3A29-F72F-D6E5-D39819FE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B93316-7388-E011-B09F-630F3AA01579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57D402-35E3-8487-3CE7-088DB223A326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F1236B-18A3-6EA3-48B5-A601CE22476A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20D5762-CCAB-3D60-8421-81B181FD5A0A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E638399-3137-0A6B-49CD-CDE4F52DA2B0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DECC54F-CB08-B24C-E778-5DEDF6396F1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4CEB92C-2615-F200-31D6-74693CD67BEE}"/>
              </a:ext>
            </a:extLst>
          </p:cNvPr>
          <p:cNvGrpSpPr/>
          <p:nvPr/>
        </p:nvGrpSpPr>
        <p:grpSpPr>
          <a:xfrm>
            <a:off x="1202796" y="1028699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8694607-2FF8-8260-40C1-1587AD573C72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8C31CCE-E746-4426-665B-1F2B59DF86E7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7668EAB-0159-A951-040D-0B6DA4FB1974}"/>
              </a:ext>
            </a:extLst>
          </p:cNvPr>
          <p:cNvGrpSpPr/>
          <p:nvPr/>
        </p:nvGrpSpPr>
        <p:grpSpPr>
          <a:xfrm>
            <a:off x="0" y="3118016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E5D6867-1FBB-DDF2-E2D7-395DC317FC0F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5660757-141C-DE38-6FCA-F6166050BF12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211D651-3E6F-7350-B148-5FF88B20D69D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650BCE3-A79B-DF27-248A-676FDB31505D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D4B1DB3-A3FF-8345-602A-AC711DB7B08C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66D188A6-5880-E78E-DDB6-860732E4567B}"/>
              </a:ext>
            </a:extLst>
          </p:cNvPr>
          <p:cNvSpPr txBox="1"/>
          <p:nvPr/>
        </p:nvSpPr>
        <p:spPr>
          <a:xfrm>
            <a:off x="2779080" y="4260422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47B5EBA-D9EB-7CCA-7397-995690C85162}"/>
              </a:ext>
            </a:extLst>
          </p:cNvPr>
          <p:cNvSpPr txBox="1"/>
          <p:nvPr/>
        </p:nvSpPr>
        <p:spPr>
          <a:xfrm>
            <a:off x="5286790" y="4437918"/>
            <a:ext cx="106680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本阶段分工与评价</a:t>
            </a:r>
          </a:p>
          <a:p>
            <a:endParaRPr lang="zh-CN" altLang="en-US" sz="9600" b="1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  <a:p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CCD1A30B-A6BE-3483-FB9E-F280BFD8250F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D9B32F3D-ED32-4330-E3D8-EC6AFCF925B6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B81BC3FC-C978-41F5-9177-EAEFCAE6271C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E39533D-9015-AED4-D177-0B217351AE08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60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5115" y="1028700"/>
            <a:ext cx="15857770" cy="8229600"/>
            <a:chOff x="0" y="0"/>
            <a:chExt cx="4176532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3118017"/>
            <a:ext cx="18288000" cy="4050967"/>
            <a:chOff x="0" y="0"/>
            <a:chExt cx="6996553" cy="15498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79081" y="4240149"/>
            <a:ext cx="1584483" cy="16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1654" y="4296095"/>
            <a:ext cx="1079835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zh-CN" sz="96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设计目标与原则</a:t>
            </a:r>
            <a:endParaRPr lang="en-US" altLang="zh-CN" sz="96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38AFD-A521-BF90-5A17-6133CEC8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8B4C66E-ED88-633E-536A-4145D597B693}"/>
              </a:ext>
            </a:extLst>
          </p:cNvPr>
          <p:cNvGrpSpPr/>
          <p:nvPr/>
        </p:nvGrpSpPr>
        <p:grpSpPr>
          <a:xfrm>
            <a:off x="-657475" y="784837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CF57D6E-1F0E-5872-AECF-42C1317372DB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35577E1-69F9-A8E1-6EA8-99B9A3DE4240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AAD507-4284-B2EA-E83D-8907DEC26D32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B90A1C7-19D5-4959-C5D6-215B1014C9FD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3EEA23E-20CB-9729-2B68-A14570499F0A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11CCEEC-A65F-C413-25D5-8E7B706B78F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95AB312-133D-8395-0CCC-C3D709AED186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3758B3E-B0BB-6E52-0BA4-3A8C958F8C50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D4714A9-EE28-9C93-807B-B232EF9E1BCF}"/>
              </a:ext>
            </a:extLst>
          </p:cNvPr>
          <p:cNvGrpSpPr/>
          <p:nvPr/>
        </p:nvGrpSpPr>
        <p:grpSpPr>
          <a:xfrm>
            <a:off x="695318" y="509910"/>
            <a:ext cx="16833390" cy="9276294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DCBE300-7E75-1FB5-4593-D50C361A7464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9C237DD-7A50-960F-8F18-09612322344A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7188DE07-1879-EAE3-43AA-BFCC5F0E394E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5F47F10-89E2-45ED-F619-3990F61716C0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BF2150DC-C898-5553-762C-AAEE79A90C9E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253CB77-D100-3950-7A07-26C244AF8279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8379D72-2437-EC4E-9CB3-E3A03AEE7286}"/>
              </a:ext>
            </a:extLst>
          </p:cNvPr>
          <p:cNvGrpSpPr/>
          <p:nvPr/>
        </p:nvGrpSpPr>
        <p:grpSpPr>
          <a:xfrm>
            <a:off x="917120" y="1870044"/>
            <a:ext cx="16611598" cy="8187774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A5B2A903-CDB3-9943-9893-06051B1889DC}"/>
                </a:ext>
              </a:extLst>
            </p:cNvPr>
            <p:cNvSpPr/>
            <p:nvPr/>
          </p:nvSpPr>
          <p:spPr>
            <a:xfrm>
              <a:off x="0" y="0"/>
              <a:ext cx="1678431" cy="1414605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9194DE1-F48C-1600-94EF-8DA1C98AC89B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91DA3430-48EB-6A84-83E1-7EFC3D54EE85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本阶段分工与评价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19446-26A1-2E13-9C9F-F504A2E57440}"/>
              </a:ext>
            </a:extLst>
          </p:cNvPr>
          <p:cNvSpPr txBox="1"/>
          <p:nvPr/>
        </p:nvSpPr>
        <p:spPr>
          <a:xfrm>
            <a:off x="917110" y="2201322"/>
            <a:ext cx="9935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本阶段分工情况：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3CAE57-8FF5-E865-611D-C8EA5C57A6EA}"/>
              </a:ext>
            </a:extLst>
          </p:cNvPr>
          <p:cNvSpPr txBox="1"/>
          <p:nvPr/>
        </p:nvSpPr>
        <p:spPr>
          <a:xfrm>
            <a:off x="2640690" y="2865668"/>
            <a:ext cx="213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</a:rPr>
              <a:t>黄飞扬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268551-052F-E7EF-F0A2-4F41F6E6FB28}"/>
              </a:ext>
            </a:extLst>
          </p:cNvPr>
          <p:cNvSpPr txBox="1"/>
          <p:nvPr/>
        </p:nvSpPr>
        <p:spPr>
          <a:xfrm>
            <a:off x="1171873" y="3483511"/>
            <a:ext cx="47658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文档与计划修改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修改甘特图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修改项目概要文档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完成最近的会议</a:t>
            </a:r>
            <a:r>
              <a:rPr lang="zh-CN" altLang="en-US" dirty="0">
                <a:solidFill>
                  <a:srgbClr val="002060"/>
                </a:solidFill>
                <a:latin typeface="+mj-ea"/>
                <a:ea typeface="+mj-ea"/>
              </a:rPr>
              <a:t>纪要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图形绘制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模型路由模块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PAD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图（核心业务逻辑，复杂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API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调用与错误处理）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用户登录模块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NS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图（安全验证逻辑复杂，多重判断）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DeepSeek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配置模块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PDL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伪代码图（配置验证流程）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管理员仪表盘模块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PDL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伪代码图（数据统计逻辑）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其他任务</a:t>
            </a:r>
            <a:endParaRPr lang="zh-CN" altLang="en-US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制作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PPT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上传相关更改到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GitHub</a:t>
            </a:r>
            <a:r>
              <a:rPr lang="zh-CN" altLang="en-US" b="0" i="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分支</a:t>
            </a:r>
            <a:r>
              <a:rPr lang="en-US" altLang="zh-CN" dirty="0">
                <a:solidFill>
                  <a:srgbClr val="002060"/>
                </a:solidFill>
                <a:latin typeface="+mj-ea"/>
                <a:ea typeface="+mj-ea"/>
              </a:rPr>
              <a:t>+</a:t>
            </a:r>
            <a:r>
              <a:rPr lang="zh-CN" altLang="en-US" dirty="0">
                <a:solidFill>
                  <a:srgbClr val="002060"/>
                </a:solidFill>
                <a:latin typeface="+mj-ea"/>
                <a:ea typeface="+mj-ea"/>
              </a:rPr>
              <a:t>合并分支</a:t>
            </a:r>
            <a:endParaRPr lang="en-US" altLang="zh-CN" b="0" i="0" dirty="0">
              <a:solidFill>
                <a:srgbClr val="00206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67D535D-CFD9-1269-540C-DE020AC84C57}"/>
              </a:ext>
            </a:extLst>
          </p:cNvPr>
          <p:cNvSpPr txBox="1"/>
          <p:nvPr/>
        </p:nvSpPr>
        <p:spPr>
          <a:xfrm>
            <a:off x="7997278" y="2865668"/>
            <a:ext cx="213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F0"/>
                </a:solidFill>
              </a:rPr>
              <a:t>谷强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655848-30C3-37D0-9B09-131B56A865B5}"/>
              </a:ext>
            </a:extLst>
          </p:cNvPr>
          <p:cNvSpPr txBox="1"/>
          <p:nvPr/>
        </p:nvSpPr>
        <p:spPr>
          <a:xfrm>
            <a:off x="6633024" y="3515626"/>
            <a:ext cx="44256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文档与计划修改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修改项目计划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完成项目详细设计文档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图形绘制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查看历史模块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Jackson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图（数据结构驱动，分页查询）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模型对话模块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：程序结构图（前端交互核心，模块调用关系）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用户注册模块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PDL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伪代码图（标准业务流程）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删除记录模块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PDL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伪代码图（事务处理逻辑）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effectLst/>
                <a:latin typeface="Roboto" panose="02000000000000000000" pitchFamily="2" charset="0"/>
              </a:rPr>
              <a:t>其他任务</a:t>
            </a: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上传相关更改到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GitHub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分支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1B79141-0879-D635-45B9-02C695A54717}"/>
              </a:ext>
            </a:extLst>
          </p:cNvPr>
          <p:cNvSpPr txBox="1"/>
          <p:nvPr/>
        </p:nvSpPr>
        <p:spPr>
          <a:xfrm>
            <a:off x="11073920" y="2159668"/>
            <a:ext cx="2133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评价与贡献度：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8E27B1-BC7A-0E29-82DA-8EC9F913F113}"/>
              </a:ext>
            </a:extLst>
          </p:cNvPr>
          <p:cNvSpPr txBox="1"/>
          <p:nvPr/>
        </p:nvSpPr>
        <p:spPr>
          <a:xfrm>
            <a:off x="11614627" y="3432542"/>
            <a:ext cx="1476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</a:rPr>
              <a:t>黄飞扬   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F10959A-2D17-816B-FD6D-D1A4BDA6A10A}"/>
              </a:ext>
            </a:extLst>
          </p:cNvPr>
          <p:cNvSpPr txBox="1"/>
          <p:nvPr/>
        </p:nvSpPr>
        <p:spPr>
          <a:xfrm>
            <a:off x="11614627" y="3861919"/>
            <a:ext cx="213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</a:rPr>
              <a:t>谷强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709C50-817B-D7E4-DBE0-FF5CD8570A5A}"/>
              </a:ext>
            </a:extLst>
          </p:cNvPr>
          <p:cNvSpPr txBox="1"/>
          <p:nvPr/>
        </p:nvSpPr>
        <p:spPr>
          <a:xfrm>
            <a:off x="12633230" y="34413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5DC5170-FB23-8899-21D3-D01D326DE672}"/>
              </a:ext>
            </a:extLst>
          </p:cNvPr>
          <p:cNvSpPr txBox="1"/>
          <p:nvPr/>
        </p:nvSpPr>
        <p:spPr>
          <a:xfrm>
            <a:off x="12570267" y="38839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44%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D8B179D-53C4-1DF3-A113-950E6B1FD456}"/>
              </a:ext>
            </a:extLst>
          </p:cNvPr>
          <p:cNvSpPr txBox="1"/>
          <p:nvPr/>
        </p:nvSpPr>
        <p:spPr>
          <a:xfrm>
            <a:off x="11582773" y="4995964"/>
            <a:ext cx="52868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Roboto" panose="02000000000000000000" pitchFamily="2" charset="0"/>
              </a:rPr>
              <a:t>分工清晰，技术难度与职责匹配合理，但是还有</a:t>
            </a:r>
            <a:r>
              <a:rPr lang="zh-CN" altLang="en-US" dirty="0"/>
              <a:t>优化空间，比如把</a:t>
            </a:r>
            <a:r>
              <a:rPr lang="zh-CN" altLang="en-US" dirty="0">
                <a:solidFill>
                  <a:srgbClr val="002060"/>
                </a:solidFill>
                <a:latin typeface="+mj-ea"/>
              </a:rPr>
              <a:t>完成最近的会议纪要分给谷强完成。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C26727-4B09-7AEA-93B7-E50C0BFBC7B2}"/>
              </a:ext>
            </a:extLst>
          </p:cNvPr>
          <p:cNvSpPr txBox="1"/>
          <p:nvPr/>
        </p:nvSpPr>
        <p:spPr>
          <a:xfrm>
            <a:off x="11539554" y="2958001"/>
            <a:ext cx="993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1.</a:t>
            </a:r>
            <a:r>
              <a:rPr lang="zh-CN" altLang="en-US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贡献度：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8EC54AB-8448-1BEA-644C-8FEA2400EA14}"/>
              </a:ext>
            </a:extLst>
          </p:cNvPr>
          <p:cNvSpPr txBox="1"/>
          <p:nvPr/>
        </p:nvSpPr>
        <p:spPr>
          <a:xfrm>
            <a:off x="11539554" y="4467264"/>
            <a:ext cx="4486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2</a:t>
            </a:r>
            <a:r>
              <a:rPr lang="en-US" altLang="zh-CN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.</a:t>
            </a:r>
            <a:r>
              <a:rPr lang="zh-CN" altLang="en-US" sz="1800" b="1" spc="30" dirty="0">
                <a:solidFill>
                  <a:srgbClr val="002060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 自我评价：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318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7454"/>
            <a:ext cx="2238209" cy="4050967"/>
            <a:chOff x="0" y="0"/>
            <a:chExt cx="856286" cy="1549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49791" y="2607454"/>
            <a:ext cx="2238209" cy="4050967"/>
            <a:chOff x="0" y="0"/>
            <a:chExt cx="856286" cy="15498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6286" cy="1549803"/>
            </a:xfrm>
            <a:custGeom>
              <a:avLst/>
              <a:gdLst/>
              <a:ahLst/>
              <a:cxnLst/>
              <a:rect l="l" t="t" r="r" b="b"/>
              <a:pathLst>
                <a:path w="856286" h="1549803">
                  <a:moveTo>
                    <a:pt x="0" y="0"/>
                  </a:moveTo>
                  <a:lnTo>
                    <a:pt x="856286" y="0"/>
                  </a:lnTo>
                  <a:lnTo>
                    <a:pt x="856286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56286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6644" y="1028700"/>
            <a:ext cx="16054711" cy="8229600"/>
            <a:chOff x="0" y="0"/>
            <a:chExt cx="4228401" cy="21674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28401" cy="2167467"/>
            </a:xfrm>
            <a:custGeom>
              <a:avLst/>
              <a:gdLst/>
              <a:ahLst/>
              <a:cxnLst/>
              <a:rect l="l" t="t" r="r" b="b"/>
              <a:pathLst>
                <a:path w="4228401" h="2167467">
                  <a:moveTo>
                    <a:pt x="10127" y="0"/>
                  </a:moveTo>
                  <a:lnTo>
                    <a:pt x="4218275" y="0"/>
                  </a:lnTo>
                  <a:cubicBezTo>
                    <a:pt x="4223867" y="0"/>
                    <a:pt x="4228401" y="4534"/>
                    <a:pt x="4228401" y="10127"/>
                  </a:cubicBezTo>
                  <a:lnTo>
                    <a:pt x="4228401" y="2157340"/>
                  </a:lnTo>
                  <a:cubicBezTo>
                    <a:pt x="4228401" y="2162933"/>
                    <a:pt x="4223867" y="2167467"/>
                    <a:pt x="4218275" y="2167467"/>
                  </a:cubicBezTo>
                  <a:lnTo>
                    <a:pt x="10127" y="2167467"/>
                  </a:lnTo>
                  <a:cubicBezTo>
                    <a:pt x="4534" y="2167467"/>
                    <a:pt x="0" y="2162933"/>
                    <a:pt x="0" y="2157340"/>
                  </a:cubicBezTo>
                  <a:lnTo>
                    <a:pt x="0" y="10127"/>
                  </a:lnTo>
                  <a:cubicBezTo>
                    <a:pt x="0" y="4534"/>
                    <a:pt x="4534" y="0"/>
                    <a:pt x="101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2284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760642" y="1285298"/>
            <a:ext cx="2045139" cy="59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55"/>
              </a:lnSpc>
            </a:pPr>
            <a:r>
              <a:rPr lang="en-US" sz="3468" spc="242" dirty="0">
                <a:solidFill>
                  <a:srgbClr val="241657"/>
                </a:solidFill>
                <a:latin typeface="+mn-ea"/>
                <a:cs typeface="字由点字刻宋"/>
                <a:sym typeface="字由点字刻宋"/>
              </a:rPr>
              <a:t>2025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3527358" y="7808182"/>
            <a:ext cx="11233284" cy="760669"/>
            <a:chOff x="0" y="0"/>
            <a:chExt cx="14977712" cy="10142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335508" cy="1014225"/>
              <a:chOff x="0" y="0"/>
              <a:chExt cx="1817861" cy="29101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817861" cy="291014"/>
              </a:xfrm>
              <a:custGeom>
                <a:avLst/>
                <a:gdLst/>
                <a:ahLst/>
                <a:cxnLst/>
                <a:rect l="l" t="t" r="r" b="b"/>
                <a:pathLst>
                  <a:path w="1817861" h="291014">
                    <a:moveTo>
                      <a:pt x="23555" y="0"/>
                    </a:moveTo>
                    <a:lnTo>
                      <a:pt x="1794306" y="0"/>
                    </a:lnTo>
                    <a:cubicBezTo>
                      <a:pt x="1807315" y="0"/>
                      <a:pt x="1817861" y="10546"/>
                      <a:pt x="1817861" y="23555"/>
                    </a:cubicBezTo>
                    <a:lnTo>
                      <a:pt x="1817861" y="267459"/>
                    </a:lnTo>
                    <a:cubicBezTo>
                      <a:pt x="1817861" y="280468"/>
                      <a:pt x="1807315" y="291014"/>
                      <a:pt x="1794306" y="291014"/>
                    </a:cubicBezTo>
                    <a:lnTo>
                      <a:pt x="23555" y="291014"/>
                    </a:lnTo>
                    <a:cubicBezTo>
                      <a:pt x="10546" y="291014"/>
                      <a:pt x="0" y="280468"/>
                      <a:pt x="0" y="267459"/>
                    </a:cubicBezTo>
                    <a:lnTo>
                      <a:pt x="0" y="23555"/>
                    </a:lnTo>
                    <a:cubicBezTo>
                      <a:pt x="0" y="10546"/>
                      <a:pt x="10546" y="0"/>
                      <a:pt x="23555" y="0"/>
                    </a:cubicBezTo>
                    <a:close/>
                  </a:path>
                </a:pathLst>
              </a:custGeom>
              <a:solidFill>
                <a:srgbClr val="24165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1817861" cy="3195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78951" y="27197"/>
              <a:ext cx="5777607" cy="899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7"/>
                </a:lnSpc>
              </a:pPr>
              <a:r>
                <a:rPr lang="zh-CN" altLang="en-US" sz="4000" spc="279" dirty="0">
                  <a:solidFill>
                    <a:srgbClr val="FFFFFF"/>
                  </a:solidFill>
                  <a:latin typeface="字由点字刻宋"/>
                  <a:ea typeface="字由点字刻宋"/>
                  <a:cs typeface="字由点字刻宋"/>
                  <a:sym typeface="字由点字刻宋"/>
                </a:rPr>
                <a:t>汇报人</a:t>
              </a:r>
              <a:r>
                <a:rPr 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：</a:t>
              </a:r>
              <a:r>
                <a:rPr lang="zh-CN" alt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黄飞扬</a:t>
              </a:r>
              <a:endParaRPr lang="en-US" sz="4000" spc="279" dirty="0">
                <a:solidFill>
                  <a:srgbClr val="FFFFFF"/>
                </a:solidFill>
                <a:latin typeface="+mn-ea"/>
                <a:cs typeface="字由点字刻宋"/>
                <a:sym typeface="字由点字刻宋"/>
              </a:endParaRP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8611738" y="0"/>
              <a:ext cx="6365974" cy="1014225"/>
              <a:chOff x="0" y="0"/>
              <a:chExt cx="1826603" cy="29101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826602" cy="291014"/>
              </a:xfrm>
              <a:custGeom>
                <a:avLst/>
                <a:gdLst/>
                <a:ahLst/>
                <a:cxnLst/>
                <a:rect l="l" t="t" r="r" b="b"/>
                <a:pathLst>
                  <a:path w="1826602" h="291014">
                    <a:moveTo>
                      <a:pt x="23442" y="0"/>
                    </a:moveTo>
                    <a:lnTo>
                      <a:pt x="1803160" y="0"/>
                    </a:lnTo>
                    <a:cubicBezTo>
                      <a:pt x="1816107" y="0"/>
                      <a:pt x="1826602" y="10495"/>
                      <a:pt x="1826602" y="23442"/>
                    </a:cubicBezTo>
                    <a:lnTo>
                      <a:pt x="1826602" y="267572"/>
                    </a:lnTo>
                    <a:cubicBezTo>
                      <a:pt x="1826602" y="273789"/>
                      <a:pt x="1824133" y="279752"/>
                      <a:pt x="1819736" y="284148"/>
                    </a:cubicBezTo>
                    <a:cubicBezTo>
                      <a:pt x="1815340" y="288544"/>
                      <a:pt x="1809378" y="291014"/>
                      <a:pt x="1803160" y="291014"/>
                    </a:cubicBezTo>
                    <a:lnTo>
                      <a:pt x="23442" y="291014"/>
                    </a:lnTo>
                    <a:cubicBezTo>
                      <a:pt x="10495" y="291014"/>
                      <a:pt x="0" y="280518"/>
                      <a:pt x="0" y="267572"/>
                    </a:cubicBezTo>
                    <a:lnTo>
                      <a:pt x="0" y="23442"/>
                    </a:lnTo>
                    <a:cubicBezTo>
                      <a:pt x="0" y="17225"/>
                      <a:pt x="2470" y="11262"/>
                      <a:pt x="6866" y="6866"/>
                    </a:cubicBezTo>
                    <a:cubicBezTo>
                      <a:pt x="11262" y="2470"/>
                      <a:pt x="17225" y="0"/>
                      <a:pt x="23442" y="0"/>
                    </a:cubicBezTo>
                    <a:close/>
                  </a:path>
                </a:pathLst>
              </a:custGeom>
              <a:solidFill>
                <a:srgbClr val="241657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826603" cy="3195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+mn-ea"/>
                </a:endParaRP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8892031" y="27197"/>
              <a:ext cx="5805391" cy="899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7"/>
                </a:lnSpc>
              </a:pPr>
              <a:r>
                <a:rPr lang="en-US" sz="4000" spc="279" dirty="0" err="1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指导教师</a:t>
              </a:r>
              <a:r>
                <a:rPr 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：</a:t>
              </a:r>
              <a:r>
                <a:rPr lang="zh-CN" altLang="en-US" sz="4000" spc="279" dirty="0">
                  <a:solidFill>
                    <a:srgbClr val="FFFFFF"/>
                  </a:solidFill>
                  <a:latin typeface="+mn-ea"/>
                  <a:cs typeface="字由点字刻宋"/>
                  <a:sym typeface="字由点字刻宋"/>
                </a:rPr>
                <a:t>杨枨</a:t>
              </a:r>
              <a:endParaRPr lang="en-US" sz="4000" spc="279" dirty="0">
                <a:solidFill>
                  <a:srgbClr val="FFFFFF"/>
                </a:solidFill>
                <a:latin typeface="+mn-ea"/>
                <a:cs typeface="字由点字刻宋"/>
                <a:sym typeface="字由点字刻宋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452677" y="2671700"/>
            <a:ext cx="13382646" cy="205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30"/>
              </a:lnSpc>
            </a:pPr>
            <a:r>
              <a:rPr lang="en-US" sz="12021" spc="1021" dirty="0" err="1">
                <a:solidFill>
                  <a:srgbClr val="241657"/>
                </a:solidFill>
                <a:latin typeface="+mn-ea"/>
                <a:cs typeface="字由点字刻宋"/>
                <a:sym typeface="字由点字刻宋"/>
              </a:rPr>
              <a:t>感谢您的观看</a:t>
            </a:r>
            <a:endParaRPr lang="en-US" sz="12021" spc="1021" dirty="0">
              <a:solidFill>
                <a:srgbClr val="241657"/>
              </a:solidFill>
              <a:latin typeface="+mn-ea"/>
              <a:cs typeface="字由点字刻宋"/>
              <a:sym typeface="字由点字刻宋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452677" y="4557095"/>
            <a:ext cx="13382646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408" dirty="0">
                <a:solidFill>
                  <a:srgbClr val="241657"/>
                </a:solidFill>
                <a:latin typeface="+mn-ea"/>
                <a:cs typeface="HY Myeong Light"/>
                <a:sym typeface="HY Myeong Light"/>
              </a:rPr>
              <a:t>THANKS FOR WATCHING</a:t>
            </a:r>
          </a:p>
        </p:txBody>
      </p:sp>
      <p:sp>
        <p:nvSpPr>
          <p:cNvPr id="33" name="AutoShape 33"/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9283" y="591605"/>
            <a:ext cx="16769435" cy="9103789"/>
            <a:chOff x="0" y="0"/>
            <a:chExt cx="4416641" cy="23977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17"/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AutoShape 18"/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600044" y="2832479"/>
            <a:ext cx="14478156" cy="6060111"/>
            <a:chOff x="0" y="0"/>
            <a:chExt cx="1073604" cy="8155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3604" cy="815531"/>
            </a:xfrm>
            <a:custGeom>
              <a:avLst/>
              <a:gdLst/>
              <a:ahLst/>
              <a:cxnLst/>
              <a:rect l="l" t="t" r="r" b="b"/>
              <a:pathLst>
                <a:path w="1073604" h="815531">
                  <a:moveTo>
                    <a:pt x="24690" y="0"/>
                  </a:moveTo>
                  <a:lnTo>
                    <a:pt x="1048914" y="0"/>
                  </a:lnTo>
                  <a:cubicBezTo>
                    <a:pt x="1062550" y="0"/>
                    <a:pt x="1073604" y="11054"/>
                    <a:pt x="1073604" y="24690"/>
                  </a:cubicBezTo>
                  <a:lnTo>
                    <a:pt x="1073604" y="790841"/>
                  </a:lnTo>
                  <a:cubicBezTo>
                    <a:pt x="1073604" y="804477"/>
                    <a:pt x="1062550" y="815531"/>
                    <a:pt x="1048914" y="815531"/>
                  </a:cubicBezTo>
                  <a:lnTo>
                    <a:pt x="24690" y="815531"/>
                  </a:lnTo>
                  <a:cubicBezTo>
                    <a:pt x="18142" y="815531"/>
                    <a:pt x="11862" y="812930"/>
                    <a:pt x="7232" y="808300"/>
                  </a:cubicBezTo>
                  <a:cubicBezTo>
                    <a:pt x="2601" y="803669"/>
                    <a:pt x="0" y="797389"/>
                    <a:pt x="0" y="790841"/>
                  </a:cubicBezTo>
                  <a:lnTo>
                    <a:pt x="0" y="24690"/>
                  </a:lnTo>
                  <a:cubicBezTo>
                    <a:pt x="0" y="18142"/>
                    <a:pt x="2601" y="11862"/>
                    <a:pt x="7232" y="7232"/>
                  </a:cubicBezTo>
                  <a:cubicBezTo>
                    <a:pt x="11862" y="2601"/>
                    <a:pt x="18142" y="0"/>
                    <a:pt x="246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73604" cy="853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18921" y="3032336"/>
            <a:ext cx="3529403" cy="5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3600" spc="144" dirty="0">
                <a:solidFill>
                  <a:srgbClr val="241657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字由点字刻宋"/>
                <a:sym typeface="字由点字刻宋"/>
              </a:rPr>
              <a:t>设计目标</a:t>
            </a:r>
            <a:endParaRPr lang="en-US" sz="3600" spc="144" dirty="0">
              <a:solidFill>
                <a:srgbClr val="241657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字由点字刻宋"/>
              <a:sym typeface="字由点字刻宋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943224" y="3855084"/>
            <a:ext cx="54102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+mj-ea"/>
                <a:ea typeface="+mj-ea"/>
              </a:rPr>
              <a:t>业务目标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：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1.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为在校大学生提供统一的多模型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AI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对话平台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2.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简化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AI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模型使用流程，提升学习效率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3.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支持主流大模型服务的快速接入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2F7BDE8-BB80-DAFF-88FB-78AEFFCB9CE2}"/>
              </a:ext>
            </a:extLst>
          </p:cNvPr>
          <p:cNvSpPr txBox="1"/>
          <p:nvPr/>
        </p:nvSpPr>
        <p:spPr>
          <a:xfrm>
            <a:off x="1141044" y="770217"/>
            <a:ext cx="97118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由点字刻宋" panose="02010600030101010101" charset="-122"/>
                <a:ea typeface="字由点字刻宋" panose="02010600030101010101" charset="-122"/>
                <a:cs typeface="+mn-cs"/>
              </a:rPr>
              <a:t>设计目标与原则</a:t>
            </a:r>
            <a:endParaRPr kumimoji="0" lang="en-US" altLang="zh-CN" sz="9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字由点字刻宋" panose="02010600030101010101" charset="-122"/>
              <a:ea typeface="字由点字刻宋" panose="02010600030101010101" charset="-122"/>
              <a:cs typeface="+mn-cs"/>
            </a:endParaRP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FBB28871-231D-1CA9-24FD-9E48F2AC59C7}"/>
              </a:ext>
            </a:extLst>
          </p:cNvPr>
          <p:cNvSpPr txBox="1"/>
          <p:nvPr/>
        </p:nvSpPr>
        <p:spPr>
          <a:xfrm>
            <a:off x="1828800" y="6323244"/>
            <a:ext cx="54102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+mj-ea"/>
                <a:ea typeface="+mj-ea"/>
              </a:rPr>
              <a:t>技术目标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：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1.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构建高可用、可扩展的</a:t>
            </a:r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Web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应用架构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2.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实现模块化设计，便于维护和升级</a:t>
            </a:r>
          </a:p>
          <a:p>
            <a:pPr lvl="1"/>
            <a:r>
              <a:rPr lang="en-US" altLang="zh-CN" sz="2400" dirty="0">
                <a:solidFill>
                  <a:srgbClr val="002060"/>
                </a:solidFill>
                <a:latin typeface="+mj-ea"/>
                <a:ea typeface="+mj-ea"/>
              </a:rPr>
              <a:t>3.</a:t>
            </a:r>
            <a:r>
              <a:rPr lang="zh-CN" altLang="en-US" sz="2400" dirty="0">
                <a:solidFill>
                  <a:srgbClr val="002060"/>
                </a:solidFill>
                <a:latin typeface="+mj-ea"/>
                <a:ea typeface="+mj-ea"/>
              </a:rPr>
              <a:t>确保系统安全性和数据隐私保护</a:t>
            </a: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DDFFAC5E-CAE8-F64E-72D4-1CE767AD8A0B}"/>
              </a:ext>
            </a:extLst>
          </p:cNvPr>
          <p:cNvSpPr txBox="1"/>
          <p:nvPr/>
        </p:nvSpPr>
        <p:spPr>
          <a:xfrm>
            <a:off x="9906582" y="3114730"/>
            <a:ext cx="3529403" cy="54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3600" spc="144" dirty="0">
                <a:solidFill>
                  <a:srgbClr val="241657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字由点字刻宋"/>
                <a:sym typeface="字由点字刻宋"/>
              </a:rPr>
              <a:t>设计原则</a:t>
            </a:r>
            <a:endParaRPr lang="en-US" sz="3600" spc="144" dirty="0">
              <a:solidFill>
                <a:srgbClr val="241657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字由点字刻宋"/>
              <a:sym typeface="字由点字刻宋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0296D224-D738-6531-14DA-5C2930E0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61" y="4496900"/>
            <a:ext cx="8272955" cy="34529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86AB9-E6F6-94BD-E0D3-61173BE6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A6CC44-F8F4-973E-FE60-8950F097960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08ADA9-48A8-68A0-A2DF-E657EE0335B4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4CAD83-0F15-75E3-15FB-801797B21EF1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C8135A5-9729-D07F-F37C-9ECFF426C210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8740A2-F742-F73A-5776-25FFDB7E6D4F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34ECD6-BA5D-B237-EEE8-83F7216FD66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C4167D8-C0EC-0C9C-B54C-7C554A27B583}"/>
              </a:ext>
            </a:extLst>
          </p:cNvPr>
          <p:cNvGrpSpPr/>
          <p:nvPr/>
        </p:nvGrpSpPr>
        <p:grpSpPr>
          <a:xfrm>
            <a:off x="1215115" y="1028700"/>
            <a:ext cx="15857770" cy="8229600"/>
            <a:chOff x="0" y="0"/>
            <a:chExt cx="4176532" cy="21674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FC3F165-D468-0CA7-D353-4E93F4441E78}"/>
                </a:ext>
              </a:extLst>
            </p:cNvPr>
            <p:cNvSpPr/>
            <p:nvPr/>
          </p:nvSpPr>
          <p:spPr>
            <a:xfrm>
              <a:off x="0" y="0"/>
              <a:ext cx="4176532" cy="2167467"/>
            </a:xfrm>
            <a:custGeom>
              <a:avLst/>
              <a:gdLst/>
              <a:ahLst/>
              <a:cxnLst/>
              <a:rect l="l" t="t" r="r" b="b"/>
              <a:pathLst>
                <a:path w="4176532" h="2167467">
                  <a:moveTo>
                    <a:pt x="10252" y="0"/>
                  </a:moveTo>
                  <a:lnTo>
                    <a:pt x="4166279" y="0"/>
                  </a:lnTo>
                  <a:cubicBezTo>
                    <a:pt x="4171942" y="0"/>
                    <a:pt x="4176532" y="4590"/>
                    <a:pt x="4176532" y="10252"/>
                  </a:cubicBezTo>
                  <a:lnTo>
                    <a:pt x="4176532" y="2157214"/>
                  </a:lnTo>
                  <a:cubicBezTo>
                    <a:pt x="4176532" y="2162877"/>
                    <a:pt x="4171942" y="2167467"/>
                    <a:pt x="4166279" y="2167467"/>
                  </a:cubicBezTo>
                  <a:lnTo>
                    <a:pt x="10252" y="2167467"/>
                  </a:lnTo>
                  <a:cubicBezTo>
                    <a:pt x="4590" y="2167467"/>
                    <a:pt x="0" y="2162877"/>
                    <a:pt x="0" y="2157214"/>
                  </a:cubicBezTo>
                  <a:lnTo>
                    <a:pt x="0" y="10252"/>
                  </a:lnTo>
                  <a:cubicBezTo>
                    <a:pt x="0" y="4590"/>
                    <a:pt x="4590" y="0"/>
                    <a:pt x="1025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5443947-2C3A-7C0C-E4A1-509F33587589}"/>
                </a:ext>
              </a:extLst>
            </p:cNvPr>
            <p:cNvSpPr txBox="1"/>
            <p:nvPr/>
          </p:nvSpPr>
          <p:spPr>
            <a:xfrm>
              <a:off x="0" y="-38100"/>
              <a:ext cx="4176532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1082573-6060-BF31-C4FA-BDD09C6C6F36}"/>
              </a:ext>
            </a:extLst>
          </p:cNvPr>
          <p:cNvGrpSpPr/>
          <p:nvPr/>
        </p:nvGrpSpPr>
        <p:grpSpPr>
          <a:xfrm>
            <a:off x="0" y="3118017"/>
            <a:ext cx="18288000" cy="4050967"/>
            <a:chOff x="0" y="0"/>
            <a:chExt cx="6996553" cy="154980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4749809-F756-B3B8-4E05-F2D4B607B26C}"/>
                </a:ext>
              </a:extLst>
            </p:cNvPr>
            <p:cNvSpPr/>
            <p:nvPr/>
          </p:nvSpPr>
          <p:spPr>
            <a:xfrm>
              <a:off x="0" y="0"/>
              <a:ext cx="6996554" cy="1549803"/>
            </a:xfrm>
            <a:custGeom>
              <a:avLst/>
              <a:gdLst/>
              <a:ahLst/>
              <a:cxnLst/>
              <a:rect l="l" t="t" r="r" b="b"/>
              <a:pathLst>
                <a:path w="6996554" h="1549803">
                  <a:moveTo>
                    <a:pt x="0" y="0"/>
                  </a:moveTo>
                  <a:lnTo>
                    <a:pt x="6996554" y="0"/>
                  </a:lnTo>
                  <a:lnTo>
                    <a:pt x="6996554" y="1549803"/>
                  </a:lnTo>
                  <a:lnTo>
                    <a:pt x="0" y="1549803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AB0D4A6-B283-65A4-D297-160FC3C948D9}"/>
                </a:ext>
              </a:extLst>
            </p:cNvPr>
            <p:cNvSpPr txBox="1"/>
            <p:nvPr/>
          </p:nvSpPr>
          <p:spPr>
            <a:xfrm>
              <a:off x="0" y="-28575"/>
              <a:ext cx="6996553" cy="1578378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B790F45-B546-FE5B-0025-7FCB35D21146}"/>
              </a:ext>
            </a:extLst>
          </p:cNvPr>
          <p:cNvGrpSpPr/>
          <p:nvPr/>
        </p:nvGrpSpPr>
        <p:grpSpPr>
          <a:xfrm>
            <a:off x="2333210" y="3905388"/>
            <a:ext cx="2476225" cy="2476225"/>
            <a:chOff x="0" y="0"/>
            <a:chExt cx="351210" cy="35121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0630D1E-B313-1924-B09F-9FAB84F79B28}"/>
                </a:ext>
              </a:extLst>
            </p:cNvPr>
            <p:cNvSpPr/>
            <p:nvPr/>
          </p:nvSpPr>
          <p:spPr>
            <a:xfrm>
              <a:off x="0" y="0"/>
              <a:ext cx="351210" cy="351210"/>
            </a:xfrm>
            <a:custGeom>
              <a:avLst/>
              <a:gdLst/>
              <a:ahLst/>
              <a:cxnLst/>
              <a:rect l="l" t="t" r="r" b="b"/>
              <a:pathLst>
                <a:path w="351210" h="351210">
                  <a:moveTo>
                    <a:pt x="65657" y="0"/>
                  </a:moveTo>
                  <a:lnTo>
                    <a:pt x="285553" y="0"/>
                  </a:lnTo>
                  <a:cubicBezTo>
                    <a:pt x="302967" y="0"/>
                    <a:pt x="319667" y="6917"/>
                    <a:pt x="331980" y="19230"/>
                  </a:cubicBezTo>
                  <a:cubicBezTo>
                    <a:pt x="344293" y="31543"/>
                    <a:pt x="351210" y="48243"/>
                    <a:pt x="351210" y="65657"/>
                  </a:cubicBezTo>
                  <a:lnTo>
                    <a:pt x="351210" y="285553"/>
                  </a:lnTo>
                  <a:cubicBezTo>
                    <a:pt x="351210" y="302967"/>
                    <a:pt x="344293" y="319667"/>
                    <a:pt x="331980" y="331980"/>
                  </a:cubicBezTo>
                  <a:cubicBezTo>
                    <a:pt x="319667" y="344293"/>
                    <a:pt x="302967" y="351210"/>
                    <a:pt x="285553" y="351210"/>
                  </a:cubicBezTo>
                  <a:lnTo>
                    <a:pt x="65657" y="351210"/>
                  </a:lnTo>
                  <a:cubicBezTo>
                    <a:pt x="48243" y="351210"/>
                    <a:pt x="31543" y="344293"/>
                    <a:pt x="19230" y="331980"/>
                  </a:cubicBezTo>
                  <a:cubicBezTo>
                    <a:pt x="6917" y="319667"/>
                    <a:pt x="0" y="302967"/>
                    <a:pt x="0" y="285553"/>
                  </a:cubicBezTo>
                  <a:lnTo>
                    <a:pt x="0" y="65657"/>
                  </a:lnTo>
                  <a:cubicBezTo>
                    <a:pt x="0" y="48243"/>
                    <a:pt x="6917" y="31543"/>
                    <a:pt x="19230" y="19230"/>
                  </a:cubicBezTo>
                  <a:cubicBezTo>
                    <a:pt x="31543" y="6917"/>
                    <a:pt x="48243" y="0"/>
                    <a:pt x="65657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03C527F-1967-ABA9-DDA1-5F42F4E67604}"/>
                </a:ext>
              </a:extLst>
            </p:cNvPr>
            <p:cNvSpPr txBox="1"/>
            <p:nvPr/>
          </p:nvSpPr>
          <p:spPr>
            <a:xfrm>
              <a:off x="0" y="-47625"/>
              <a:ext cx="351210" cy="398835"/>
            </a:xfrm>
            <a:prstGeom prst="rect">
              <a:avLst/>
            </a:prstGeom>
          </p:spPr>
          <p:txBody>
            <a:bodyPr lIns="52309" tIns="52309" rIns="52309" bIns="52309" rtlCol="0" anchor="ctr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5602AF98-3A53-BA3D-0C90-E542B511D103}"/>
              </a:ext>
            </a:extLst>
          </p:cNvPr>
          <p:cNvSpPr txBox="1"/>
          <p:nvPr/>
        </p:nvSpPr>
        <p:spPr>
          <a:xfrm>
            <a:off x="2779081" y="4240149"/>
            <a:ext cx="1792919" cy="1616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9500" spc="807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02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51560CB-44D6-2004-2D00-19B12ED0C791}"/>
              </a:ext>
            </a:extLst>
          </p:cNvPr>
          <p:cNvSpPr txBox="1"/>
          <p:nvPr/>
        </p:nvSpPr>
        <p:spPr>
          <a:xfrm>
            <a:off x="5410200" y="4081671"/>
            <a:ext cx="10798351" cy="212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en-US" sz="13800" b="1" dirty="0">
                <a:solidFill>
                  <a:schemeClr val="bg1"/>
                </a:solidFill>
                <a:latin typeface="字由点字刻宋" panose="02010600030101010101" charset="-122"/>
                <a:ea typeface="字由点字刻宋" panose="02010600030101010101" charset="-122"/>
              </a:rPr>
              <a:t>总体设计</a:t>
            </a:r>
            <a:endParaRPr lang="en-US" altLang="zh-CN" sz="13800" dirty="0">
              <a:solidFill>
                <a:schemeClr val="bg1"/>
              </a:solidFill>
              <a:latin typeface="字由点字刻宋" panose="02010600030101010101" charset="-122"/>
              <a:ea typeface="字由点字刻宋" panose="02010600030101010101" charset="-122"/>
            </a:endParaRP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F922A146-3E60-C961-C622-D0E32780DA62}"/>
              </a:ext>
            </a:extLst>
          </p:cNvPr>
          <p:cNvSpPr/>
          <p:nvPr/>
        </p:nvSpPr>
        <p:spPr>
          <a:xfrm>
            <a:off x="1482219" y="1883009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24FA623D-311A-48D3-D940-FE042383A04A}"/>
              </a:ext>
            </a:extLst>
          </p:cNvPr>
          <p:cNvSpPr/>
          <p:nvPr/>
        </p:nvSpPr>
        <p:spPr>
          <a:xfrm>
            <a:off x="1482219" y="1744390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E23A4CCF-AB9A-C899-0C9E-C99FE8F8B341}"/>
              </a:ext>
            </a:extLst>
          </p:cNvPr>
          <p:cNvSpPr/>
          <p:nvPr/>
        </p:nvSpPr>
        <p:spPr>
          <a:xfrm>
            <a:off x="1482219" y="1605770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ADF3FA9-02C8-3939-FFB1-463A8AA3AF91}"/>
              </a:ext>
            </a:extLst>
          </p:cNvPr>
          <p:cNvSpPr/>
          <p:nvPr/>
        </p:nvSpPr>
        <p:spPr>
          <a:xfrm flipH="1">
            <a:off x="15783212" y="8942232"/>
            <a:ext cx="1022569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8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E59C-CF89-3548-6F0B-24D145C4E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D9F82A-EE55-0679-483F-AD1E1B995297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0B90B8-D284-27F0-E63B-798DDFB7CFD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84EC32-A2A7-2D27-5B3A-13C9D81B54D9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AE4882F-4FB7-4290-A0B5-1157ADF0A30C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DF7C830-2CE2-AC4E-83B4-CA3C79C0BFDB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462C6A1-23D3-E4F4-423B-9627717B36D4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63DCACE-BE15-6168-B346-CAE183DEDBB9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8E773C7-8FDC-7BE3-6D62-B5E11A540830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6117A71-8DF3-0D2A-AE7F-A4ED1CCDC44E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8D90C22-5503-4E37-3170-8260B0630F6E}"/>
              </a:ext>
            </a:extLst>
          </p:cNvPr>
          <p:cNvGrpSpPr/>
          <p:nvPr/>
        </p:nvGrpSpPr>
        <p:grpSpPr>
          <a:xfrm>
            <a:off x="695328" y="495301"/>
            <a:ext cx="17287872" cy="9220200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B88FB07-D6C2-E0BE-1851-699D3074A89F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A66FDC1-9A4F-0318-741C-C2F8E51CEA8B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F7FC155A-117D-A308-5DF7-030C41FAC04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7CA33C4-CE50-49C8-F019-71B247E91853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5C7ACAB5-0773-72C5-8016-E9C9B3DC513D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6C19538-7F38-0FF4-0282-8206EE823F1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CD03EA3A-58F8-642C-D22F-5C524A1DBBCC}"/>
              </a:ext>
            </a:extLst>
          </p:cNvPr>
          <p:cNvGrpSpPr/>
          <p:nvPr/>
        </p:nvGrpSpPr>
        <p:grpSpPr>
          <a:xfrm>
            <a:off x="981075" y="2117474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8A91009-3214-ACCE-D037-4B3728E9B661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D1E78F5E-9BDF-15E2-41D6-0A15DBBD451C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72CB52C1-45E5-519A-FA14-BAD3C82C796A}"/>
              </a:ext>
            </a:extLst>
          </p:cNvPr>
          <p:cNvSpPr txBox="1"/>
          <p:nvPr/>
        </p:nvSpPr>
        <p:spPr>
          <a:xfrm>
            <a:off x="1028700" y="848761"/>
            <a:ext cx="8115300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功能模块划分</a:t>
            </a:r>
            <a:r>
              <a:rPr lang="en-US" altLang="zh-CN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-HIPO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7F5F11-D576-5E91-578F-76F6DC6E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34" y="2246301"/>
            <a:ext cx="13550411" cy="698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58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9282" y="535427"/>
            <a:ext cx="16769435" cy="9504895"/>
            <a:chOff x="0" y="0"/>
            <a:chExt cx="4416641" cy="23977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/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/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/>
          <p:cNvGrpSpPr/>
          <p:nvPr/>
        </p:nvGrpSpPr>
        <p:grpSpPr>
          <a:xfrm>
            <a:off x="1219201" y="2025603"/>
            <a:ext cx="16105562" cy="7820827"/>
            <a:chOff x="0" y="0"/>
            <a:chExt cx="1678432" cy="14818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系统层次结构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1031" name="图片 1">
            <a:extLst>
              <a:ext uri="{FF2B5EF4-FFF2-40B4-BE49-F238E27FC236}">
                <a16:creationId xmlns:a16="http://schemas.microsoft.com/office/drawing/2014/main" id="{AC2F9CD0-BCD4-A19C-41EE-3B5FFAC3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40" y="2106875"/>
            <a:ext cx="13515199" cy="7457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C7207-2DDF-AE1D-4A32-BCF000FB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0A454F-D5C2-3C58-A63B-6124B6F56F14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8B947A-4BAB-D3A9-F7BA-15D4D72D7142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2C4353B-4B7D-8EE9-C3A4-AE1D4E3AC837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0486F48-B870-E18B-6CA3-09923D215CB1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E114F40-B029-CAAD-6F2C-D9FBA479CE7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189FC7E-97B8-CBAE-B09D-9CE5E2639DFF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DECD6B7-1BC2-3620-A827-D1E873F5AFC4}"/>
              </a:ext>
            </a:extLst>
          </p:cNvPr>
          <p:cNvGrpSpPr/>
          <p:nvPr/>
        </p:nvGrpSpPr>
        <p:grpSpPr>
          <a:xfrm>
            <a:off x="0" y="410333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FCE378D-11A1-FF23-D7BB-8398F5869394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DBA91AB-408F-713D-04F0-BE38F2B60E5A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333DBDE-8222-49F2-C6B5-8BA2296B5462}"/>
              </a:ext>
            </a:extLst>
          </p:cNvPr>
          <p:cNvGrpSpPr/>
          <p:nvPr/>
        </p:nvGrpSpPr>
        <p:grpSpPr>
          <a:xfrm>
            <a:off x="695328" y="0"/>
            <a:ext cx="16833390" cy="10706099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6B847D2-9B4D-A797-8932-C224C2FEADF2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FF78FE8-3446-AF1A-A612-2F19C3186411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5B3F3E4-65B0-F10F-A05F-D47A5E5E22F5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01BDEBDB-065C-E630-C89D-8BCE9197CB6C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52DDA01-D783-8D08-1D65-BFEA3AB24A91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E535BA1-47C5-009B-7E40-C30C343519BD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162C00B3-02C1-F2CD-61CC-1F5774D468D1}"/>
              </a:ext>
            </a:extLst>
          </p:cNvPr>
          <p:cNvGrpSpPr/>
          <p:nvPr/>
        </p:nvGrpSpPr>
        <p:grpSpPr>
          <a:xfrm>
            <a:off x="981075" y="1118208"/>
            <a:ext cx="16611598" cy="9511692"/>
            <a:chOff x="0" y="-38100"/>
            <a:chExt cx="1678432" cy="15199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6F92623-2CE8-371F-D480-C06A0F9ABB24}"/>
                </a:ext>
              </a:extLst>
            </p:cNvPr>
            <p:cNvSpPr/>
            <p:nvPr/>
          </p:nvSpPr>
          <p:spPr>
            <a:xfrm>
              <a:off x="0" y="0"/>
              <a:ext cx="1678431" cy="1361518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D5FFB22-8405-16FF-61A4-752194890434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4229E7E6-384A-54AA-F225-EC1F6DBB1322}"/>
              </a:ext>
            </a:extLst>
          </p:cNvPr>
          <p:cNvSpPr txBox="1"/>
          <p:nvPr/>
        </p:nvSpPr>
        <p:spPr>
          <a:xfrm>
            <a:off x="981075" y="318224"/>
            <a:ext cx="6406446" cy="102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核心处理流程</a:t>
            </a:r>
            <a:endParaRPr lang="en-US" sz="6000" spc="30" dirty="0">
              <a:solidFill>
                <a:srgbClr val="241657"/>
              </a:solidFill>
              <a:latin typeface="字由点字刻宋"/>
              <a:ea typeface="字由点字刻宋"/>
              <a:cs typeface="字由点字刻宋"/>
              <a:sym typeface="字由点字刻宋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A7BA8C-6E6C-77A5-0BFD-9B7055BD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45" y="1576568"/>
            <a:ext cx="12049762" cy="7938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B992E4C-2D2B-E051-CD29-95BE52B1D6B3}"/>
              </a:ext>
            </a:extLst>
          </p:cNvPr>
          <p:cNvSpPr txBox="1"/>
          <p:nvPr/>
        </p:nvSpPr>
        <p:spPr>
          <a:xfrm>
            <a:off x="13758625" y="2775273"/>
            <a:ext cx="3462575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800" b="1" i="0" dirty="0">
                <a:solidFill>
                  <a:srgbClr val="002060"/>
                </a:solidFill>
                <a:effectLst/>
                <a:latin typeface="+mn-ea"/>
              </a:rPr>
              <a:t>用户请求处理流程</a:t>
            </a:r>
            <a:r>
              <a:rPr lang="zh-CN" altLang="en-US" sz="2800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：</a:t>
            </a:r>
            <a:endParaRPr lang="en-US" altLang="zh-CN" sz="28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>
              <a:buNone/>
            </a:pPr>
            <a:endParaRPr lang="zh-CN" altLang="en-US" sz="2800" b="0" i="0" dirty="0">
              <a:solidFill>
                <a:srgbClr val="002060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用户通过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Web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界面发起请求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前端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Vue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组件收集数据并调用后端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</a:p>
          <a:p>
            <a:pPr algn="l">
              <a:buFont typeface="+mj-lt"/>
              <a:buAutoNum type="arabicPeriod"/>
            </a:pPr>
            <a:r>
              <a:rPr lang="en-US" altLang="zh-CN" sz="2400" b="0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处理业务逻辑、数据验证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数据库操作（用户管理、对话存储）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第三方</a:t>
            </a:r>
            <a:r>
              <a:rPr lang="en-US" altLang="zh-CN" sz="2400" b="0" i="0" dirty="0">
                <a:effectLst/>
                <a:latin typeface="Roboto" panose="02000000000000000000" pitchFamily="2" charset="0"/>
              </a:rPr>
              <a:t>API</a:t>
            </a: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调用（模型对话）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effectLst/>
                <a:latin typeface="Roboto" panose="02000000000000000000" pitchFamily="2" charset="0"/>
              </a:rPr>
              <a:t>响应返回并渲染到前端界面</a:t>
            </a:r>
          </a:p>
        </p:txBody>
      </p:sp>
    </p:spTree>
    <p:extLst>
      <p:ext uri="{BB962C8B-B14F-4D97-AF65-F5344CB8AC3E}">
        <p14:creationId xmlns:p14="http://schemas.microsoft.com/office/powerpoint/2010/main" val="70603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A1A0-1CA9-ADBF-8BAC-A4293E93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9DD6D1-D086-2061-79CC-62922DF439A5}"/>
              </a:ext>
            </a:extLst>
          </p:cNvPr>
          <p:cNvGrpSpPr/>
          <p:nvPr/>
        </p:nvGrpSpPr>
        <p:grpSpPr>
          <a:xfrm>
            <a:off x="-203955" y="8764569"/>
            <a:ext cx="3372349" cy="3372150"/>
            <a:chOff x="0" y="0"/>
            <a:chExt cx="888191" cy="88813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DDD390-E49E-75DD-ED91-A4F167FB3749}"/>
                </a:ext>
              </a:extLst>
            </p:cNvPr>
            <p:cNvSpPr/>
            <p:nvPr/>
          </p:nvSpPr>
          <p:spPr>
            <a:xfrm>
              <a:off x="0" y="0"/>
              <a:ext cx="888191" cy="888138"/>
            </a:xfrm>
            <a:custGeom>
              <a:avLst/>
              <a:gdLst/>
              <a:ahLst/>
              <a:cxnLst/>
              <a:rect l="l" t="t" r="r" b="b"/>
              <a:pathLst>
                <a:path w="888191" h="888138">
                  <a:moveTo>
                    <a:pt x="48210" y="0"/>
                  </a:moveTo>
                  <a:lnTo>
                    <a:pt x="839981" y="0"/>
                  </a:lnTo>
                  <a:cubicBezTo>
                    <a:pt x="852767" y="0"/>
                    <a:pt x="865029" y="5079"/>
                    <a:pt x="874070" y="14120"/>
                  </a:cubicBezTo>
                  <a:cubicBezTo>
                    <a:pt x="883112" y="23161"/>
                    <a:pt x="888191" y="35424"/>
                    <a:pt x="888191" y="48210"/>
                  </a:cubicBezTo>
                  <a:lnTo>
                    <a:pt x="888191" y="839928"/>
                  </a:lnTo>
                  <a:cubicBezTo>
                    <a:pt x="888191" y="852714"/>
                    <a:pt x="883112" y="864977"/>
                    <a:pt x="874070" y="874018"/>
                  </a:cubicBezTo>
                  <a:cubicBezTo>
                    <a:pt x="865029" y="883059"/>
                    <a:pt x="852767" y="888138"/>
                    <a:pt x="839981" y="888138"/>
                  </a:cubicBezTo>
                  <a:lnTo>
                    <a:pt x="48210" y="888138"/>
                  </a:lnTo>
                  <a:cubicBezTo>
                    <a:pt x="21584" y="888138"/>
                    <a:pt x="0" y="866554"/>
                    <a:pt x="0" y="839928"/>
                  </a:cubicBezTo>
                  <a:lnTo>
                    <a:pt x="0" y="48210"/>
                  </a:lnTo>
                  <a:cubicBezTo>
                    <a:pt x="0" y="35424"/>
                    <a:pt x="5079" y="23161"/>
                    <a:pt x="14120" y="14120"/>
                  </a:cubicBezTo>
                  <a:cubicBezTo>
                    <a:pt x="23161" y="5079"/>
                    <a:pt x="35424" y="0"/>
                    <a:pt x="48210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5432B55-C7CC-F99C-90B1-0B44B76740B0}"/>
                </a:ext>
              </a:extLst>
            </p:cNvPr>
            <p:cNvSpPr txBox="1"/>
            <p:nvPr/>
          </p:nvSpPr>
          <p:spPr>
            <a:xfrm>
              <a:off x="0" y="-38100"/>
              <a:ext cx="88819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F0465DD-F53D-825A-1310-9CD0AD2805D9}"/>
              </a:ext>
            </a:extLst>
          </p:cNvPr>
          <p:cNvGrpSpPr/>
          <p:nvPr/>
        </p:nvGrpSpPr>
        <p:grpSpPr>
          <a:xfrm>
            <a:off x="14915651" y="-1212482"/>
            <a:ext cx="4299662" cy="3372150"/>
            <a:chOff x="0" y="0"/>
            <a:chExt cx="1132421" cy="88813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FC2B24-6251-97BD-F1EF-9FEA468B2B96}"/>
                </a:ext>
              </a:extLst>
            </p:cNvPr>
            <p:cNvSpPr/>
            <p:nvPr/>
          </p:nvSpPr>
          <p:spPr>
            <a:xfrm>
              <a:off x="0" y="0"/>
              <a:ext cx="1132421" cy="888138"/>
            </a:xfrm>
            <a:custGeom>
              <a:avLst/>
              <a:gdLst/>
              <a:ahLst/>
              <a:cxnLst/>
              <a:rect l="l" t="t" r="r" b="b"/>
              <a:pathLst>
                <a:path w="1132421" h="888138">
                  <a:moveTo>
                    <a:pt x="37812" y="0"/>
                  </a:moveTo>
                  <a:lnTo>
                    <a:pt x="1094609" y="0"/>
                  </a:lnTo>
                  <a:cubicBezTo>
                    <a:pt x="1104637" y="0"/>
                    <a:pt x="1114255" y="3984"/>
                    <a:pt x="1121346" y="11075"/>
                  </a:cubicBezTo>
                  <a:cubicBezTo>
                    <a:pt x="1128437" y="18166"/>
                    <a:pt x="1132421" y="27784"/>
                    <a:pt x="1132421" y="37812"/>
                  </a:cubicBezTo>
                  <a:lnTo>
                    <a:pt x="1132421" y="850326"/>
                  </a:lnTo>
                  <a:cubicBezTo>
                    <a:pt x="1132421" y="860354"/>
                    <a:pt x="1128437" y="869972"/>
                    <a:pt x="1121346" y="877063"/>
                  </a:cubicBezTo>
                  <a:cubicBezTo>
                    <a:pt x="1114255" y="884154"/>
                    <a:pt x="1104637" y="888138"/>
                    <a:pt x="1094609" y="888138"/>
                  </a:cubicBezTo>
                  <a:lnTo>
                    <a:pt x="37812" y="888138"/>
                  </a:lnTo>
                  <a:cubicBezTo>
                    <a:pt x="27784" y="888138"/>
                    <a:pt x="18166" y="884154"/>
                    <a:pt x="11075" y="877063"/>
                  </a:cubicBezTo>
                  <a:cubicBezTo>
                    <a:pt x="3984" y="869972"/>
                    <a:pt x="0" y="860354"/>
                    <a:pt x="0" y="850326"/>
                  </a:cubicBezTo>
                  <a:lnTo>
                    <a:pt x="0" y="37812"/>
                  </a:lnTo>
                  <a:cubicBezTo>
                    <a:pt x="0" y="27784"/>
                    <a:pt x="3984" y="18166"/>
                    <a:pt x="11075" y="11075"/>
                  </a:cubicBezTo>
                  <a:cubicBezTo>
                    <a:pt x="18166" y="3984"/>
                    <a:pt x="27784" y="0"/>
                    <a:pt x="37812" y="0"/>
                  </a:cubicBezTo>
                  <a:close/>
                </a:path>
              </a:pathLst>
            </a:custGeom>
            <a:solidFill>
              <a:srgbClr val="D9D9D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285E5B8-3C59-6356-D38C-334F2AF014A7}"/>
                </a:ext>
              </a:extLst>
            </p:cNvPr>
            <p:cNvSpPr txBox="1"/>
            <p:nvPr/>
          </p:nvSpPr>
          <p:spPr>
            <a:xfrm>
              <a:off x="0" y="-38100"/>
              <a:ext cx="1132421" cy="926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01558C1-E2A4-C83B-5503-79F4F3B08ACF}"/>
              </a:ext>
            </a:extLst>
          </p:cNvPr>
          <p:cNvGrpSpPr/>
          <p:nvPr/>
        </p:nvGrpSpPr>
        <p:grpSpPr>
          <a:xfrm>
            <a:off x="0" y="1008614"/>
            <a:ext cx="1600044" cy="878372"/>
            <a:chOff x="0" y="0"/>
            <a:chExt cx="612139" cy="33604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A9CCFA7-D712-D65A-C9A6-9603B0B0913B}"/>
                </a:ext>
              </a:extLst>
            </p:cNvPr>
            <p:cNvSpPr/>
            <p:nvPr/>
          </p:nvSpPr>
          <p:spPr>
            <a:xfrm>
              <a:off x="0" y="0"/>
              <a:ext cx="612139" cy="336044"/>
            </a:xfrm>
            <a:custGeom>
              <a:avLst/>
              <a:gdLst/>
              <a:ahLst/>
              <a:cxnLst/>
              <a:rect l="l" t="t" r="r" b="b"/>
              <a:pathLst>
                <a:path w="612139" h="336044">
                  <a:moveTo>
                    <a:pt x="0" y="0"/>
                  </a:moveTo>
                  <a:lnTo>
                    <a:pt x="612139" y="0"/>
                  </a:lnTo>
                  <a:lnTo>
                    <a:pt x="612139" y="336044"/>
                  </a:lnTo>
                  <a:lnTo>
                    <a:pt x="0" y="336044"/>
                  </a:lnTo>
                  <a:close/>
                </a:path>
              </a:pathLst>
            </a:custGeom>
            <a:solidFill>
              <a:srgbClr val="2416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CAFDCF8-E6DE-AD47-5ACA-C976979A3325}"/>
                </a:ext>
              </a:extLst>
            </p:cNvPr>
            <p:cNvSpPr txBox="1"/>
            <p:nvPr/>
          </p:nvSpPr>
          <p:spPr>
            <a:xfrm>
              <a:off x="0" y="-28575"/>
              <a:ext cx="612139" cy="364619"/>
            </a:xfrm>
            <a:prstGeom prst="rect">
              <a:avLst/>
            </a:prstGeom>
          </p:spPr>
          <p:txBody>
            <a:bodyPr lIns="34972" tIns="34972" rIns="34972" bIns="34972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0817254-6A7E-BE6E-EF85-EEA7B3D6848F}"/>
              </a:ext>
            </a:extLst>
          </p:cNvPr>
          <p:cNvGrpSpPr/>
          <p:nvPr/>
        </p:nvGrpSpPr>
        <p:grpSpPr>
          <a:xfrm>
            <a:off x="695328" y="591605"/>
            <a:ext cx="16833390" cy="9123895"/>
            <a:chOff x="0" y="0"/>
            <a:chExt cx="4416641" cy="239770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08084F4-D919-399E-91FD-EB952D2F865E}"/>
                </a:ext>
              </a:extLst>
            </p:cNvPr>
            <p:cNvSpPr/>
            <p:nvPr/>
          </p:nvSpPr>
          <p:spPr>
            <a:xfrm>
              <a:off x="0" y="0"/>
              <a:ext cx="4416641" cy="2397706"/>
            </a:xfrm>
            <a:custGeom>
              <a:avLst/>
              <a:gdLst/>
              <a:ahLst/>
              <a:cxnLst/>
              <a:rect l="l" t="t" r="r" b="b"/>
              <a:pathLst>
                <a:path w="4416641" h="2397706">
                  <a:moveTo>
                    <a:pt x="9695" y="0"/>
                  </a:moveTo>
                  <a:lnTo>
                    <a:pt x="4406946" y="0"/>
                  </a:lnTo>
                  <a:cubicBezTo>
                    <a:pt x="4409518" y="0"/>
                    <a:pt x="4411983" y="1021"/>
                    <a:pt x="4413802" y="2840"/>
                  </a:cubicBezTo>
                  <a:cubicBezTo>
                    <a:pt x="4415620" y="4658"/>
                    <a:pt x="4416641" y="7124"/>
                    <a:pt x="4416641" y="9695"/>
                  </a:cubicBezTo>
                  <a:lnTo>
                    <a:pt x="4416641" y="2388011"/>
                  </a:lnTo>
                  <a:cubicBezTo>
                    <a:pt x="4416641" y="2390582"/>
                    <a:pt x="4415620" y="2393048"/>
                    <a:pt x="4413802" y="2394866"/>
                  </a:cubicBezTo>
                  <a:cubicBezTo>
                    <a:pt x="4411983" y="2396685"/>
                    <a:pt x="4409518" y="2397706"/>
                    <a:pt x="4406946" y="2397706"/>
                  </a:cubicBezTo>
                  <a:lnTo>
                    <a:pt x="9695" y="2397706"/>
                  </a:lnTo>
                  <a:cubicBezTo>
                    <a:pt x="7124" y="2397706"/>
                    <a:pt x="4658" y="2396685"/>
                    <a:pt x="2840" y="2394866"/>
                  </a:cubicBezTo>
                  <a:cubicBezTo>
                    <a:pt x="1021" y="2393048"/>
                    <a:pt x="0" y="2390582"/>
                    <a:pt x="0" y="2388011"/>
                  </a:cubicBezTo>
                  <a:lnTo>
                    <a:pt x="0" y="9695"/>
                  </a:lnTo>
                  <a:cubicBezTo>
                    <a:pt x="0" y="7124"/>
                    <a:pt x="1021" y="4658"/>
                    <a:pt x="2840" y="2840"/>
                  </a:cubicBezTo>
                  <a:cubicBezTo>
                    <a:pt x="4658" y="1021"/>
                    <a:pt x="7124" y="0"/>
                    <a:pt x="969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A1F4F37-05A9-5CCB-456E-1623B2727BCD}"/>
                </a:ext>
              </a:extLst>
            </p:cNvPr>
            <p:cNvSpPr txBox="1"/>
            <p:nvPr/>
          </p:nvSpPr>
          <p:spPr>
            <a:xfrm>
              <a:off x="0" y="-38100"/>
              <a:ext cx="4416641" cy="2435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5E6E5BC1-BED9-7467-E851-5A8595409D4A}"/>
              </a:ext>
            </a:extLst>
          </p:cNvPr>
          <p:cNvSpPr/>
          <p:nvPr/>
        </p:nvSpPr>
        <p:spPr>
          <a:xfrm flipH="1">
            <a:off x="11671284" y="9210675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EEACE28C-8E3D-F427-7EE2-76A94016BCBC}"/>
              </a:ext>
            </a:extLst>
          </p:cNvPr>
          <p:cNvSpPr/>
          <p:nvPr/>
        </p:nvSpPr>
        <p:spPr>
          <a:xfrm flipH="1" flipV="1">
            <a:off x="12839881" y="9349295"/>
            <a:ext cx="4467044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20F44F06-2A73-8F0C-13C2-126EAD54E664}"/>
              </a:ext>
            </a:extLst>
          </p:cNvPr>
          <p:cNvSpPr/>
          <p:nvPr/>
        </p:nvSpPr>
        <p:spPr>
          <a:xfrm flipH="1">
            <a:off x="11671284" y="9487914"/>
            <a:ext cx="5635641" cy="0"/>
          </a:xfrm>
          <a:prstGeom prst="line">
            <a:avLst/>
          </a:prstGeom>
          <a:ln w="19050" cap="flat">
            <a:solidFill>
              <a:srgbClr val="A6A6A6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A33B28B-D512-E26C-252A-D04BD9975D96}"/>
              </a:ext>
            </a:extLst>
          </p:cNvPr>
          <p:cNvSpPr txBox="1"/>
          <p:nvPr/>
        </p:nvSpPr>
        <p:spPr>
          <a:xfrm>
            <a:off x="5959477" y="2470798"/>
            <a:ext cx="3524563" cy="5886538"/>
          </a:xfrm>
          <a:prstGeom prst="rect">
            <a:avLst/>
          </a:prstGeom>
        </p:spPr>
        <p:txBody>
          <a:bodyPr lIns="73043" tIns="73043" rIns="73043" bIns="73043" rtlCol="0" anchor="ctr"/>
          <a:lstStyle/>
          <a:p>
            <a:pPr algn="ctr">
              <a:lnSpc>
                <a:spcPts val="2400"/>
              </a:lnSpc>
            </a:pPr>
            <a:endParaRPr/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E7C861B-9155-471C-CB0F-A4BCC15BD258}"/>
              </a:ext>
            </a:extLst>
          </p:cNvPr>
          <p:cNvGrpSpPr/>
          <p:nvPr/>
        </p:nvGrpSpPr>
        <p:grpSpPr>
          <a:xfrm>
            <a:off x="917120" y="2075279"/>
            <a:ext cx="16611598" cy="7412635"/>
            <a:chOff x="0" y="0"/>
            <a:chExt cx="1678432" cy="1481886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1D8FAC6-FE99-967F-684D-B8C7C2403280}"/>
                </a:ext>
              </a:extLst>
            </p:cNvPr>
            <p:cNvSpPr/>
            <p:nvPr/>
          </p:nvSpPr>
          <p:spPr>
            <a:xfrm>
              <a:off x="0" y="0"/>
              <a:ext cx="1678431" cy="1481886"/>
            </a:xfrm>
            <a:custGeom>
              <a:avLst/>
              <a:gdLst/>
              <a:ahLst/>
              <a:cxnLst/>
              <a:rect l="l" t="t" r="r" b="b"/>
              <a:pathLst>
                <a:path w="1678431" h="1481886">
                  <a:moveTo>
                    <a:pt x="15793" y="0"/>
                  </a:moveTo>
                  <a:lnTo>
                    <a:pt x="1662639" y="0"/>
                  </a:lnTo>
                  <a:cubicBezTo>
                    <a:pt x="1666827" y="0"/>
                    <a:pt x="1670844" y="1664"/>
                    <a:pt x="1673806" y="4626"/>
                  </a:cubicBezTo>
                  <a:cubicBezTo>
                    <a:pt x="1676768" y="7587"/>
                    <a:pt x="1678431" y="11604"/>
                    <a:pt x="1678431" y="15793"/>
                  </a:cubicBezTo>
                  <a:lnTo>
                    <a:pt x="1678431" y="1466093"/>
                  </a:lnTo>
                  <a:cubicBezTo>
                    <a:pt x="1678431" y="1474815"/>
                    <a:pt x="1671361" y="1481886"/>
                    <a:pt x="1662639" y="1481886"/>
                  </a:cubicBezTo>
                  <a:lnTo>
                    <a:pt x="15793" y="1481886"/>
                  </a:lnTo>
                  <a:cubicBezTo>
                    <a:pt x="11604" y="1481886"/>
                    <a:pt x="7587" y="1480222"/>
                    <a:pt x="4626" y="1477261"/>
                  </a:cubicBezTo>
                  <a:cubicBezTo>
                    <a:pt x="1664" y="1474299"/>
                    <a:pt x="0" y="1470282"/>
                    <a:pt x="0" y="1466093"/>
                  </a:cubicBezTo>
                  <a:lnTo>
                    <a:pt x="0" y="15793"/>
                  </a:lnTo>
                  <a:cubicBezTo>
                    <a:pt x="0" y="7071"/>
                    <a:pt x="7071" y="0"/>
                    <a:pt x="157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41657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165D7815-73D0-1084-4B0F-EAF59B5E91C5}"/>
                </a:ext>
              </a:extLst>
            </p:cNvPr>
            <p:cNvSpPr txBox="1"/>
            <p:nvPr/>
          </p:nvSpPr>
          <p:spPr>
            <a:xfrm>
              <a:off x="0" y="-38100"/>
              <a:ext cx="1678432" cy="151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B16C0E3F-69D2-7E4A-8934-92E9B84D666A}"/>
              </a:ext>
            </a:extLst>
          </p:cNvPr>
          <p:cNvSpPr txBox="1"/>
          <p:nvPr/>
        </p:nvSpPr>
        <p:spPr>
          <a:xfrm>
            <a:off x="1028700" y="848761"/>
            <a:ext cx="6406446" cy="1020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6000" spc="30" dirty="0">
                <a:solidFill>
                  <a:srgbClr val="241657"/>
                </a:solidFill>
                <a:latin typeface="字由点字刻宋"/>
                <a:ea typeface="字由点字刻宋"/>
                <a:cs typeface="字由点字刻宋"/>
                <a:sym typeface="字由点字刻宋"/>
              </a:rPr>
              <a:t>关键技术选型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932ACCB-5B20-3BDB-DB9C-C87919D4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05033"/>
            <a:ext cx="8372228" cy="583655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23B9E8E-2F64-6C3D-BD4C-638B3374E257}"/>
              </a:ext>
            </a:extLst>
          </p:cNvPr>
          <p:cNvSpPr txBox="1"/>
          <p:nvPr/>
        </p:nvSpPr>
        <p:spPr>
          <a:xfrm>
            <a:off x="1477303" y="2654651"/>
            <a:ext cx="9711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zh-CN" altLang="en-US" sz="2800" b="1" i="0" dirty="0">
                <a:solidFill>
                  <a:srgbClr val="002060"/>
                </a:solidFill>
                <a:effectLst/>
                <a:latin typeface="宋体" panose="02010600030101010101" pitchFamily="2" charset="-122"/>
              </a:rPr>
              <a:t>技术栈选型表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8B241B-609F-63E3-3611-B3BE7F02B676}"/>
              </a:ext>
            </a:extLst>
          </p:cNvPr>
          <p:cNvSpPr txBox="1"/>
          <p:nvPr/>
        </p:nvSpPr>
        <p:spPr>
          <a:xfrm>
            <a:off x="10060169" y="3540542"/>
            <a:ext cx="3524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zh-CN" altLang="en-US" sz="2800" b="1" dirty="0">
                <a:solidFill>
                  <a:srgbClr val="002060"/>
                </a:solidFill>
              </a:rPr>
              <a:t>技术决策原则与依据</a:t>
            </a:r>
            <a:r>
              <a:rPr lang="en-US" altLang="zh-CN" sz="2400" b="1" dirty="0">
                <a:solidFill>
                  <a:srgbClr val="002060"/>
                </a:solidFill>
              </a:rPr>
              <a:t>: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773C863-146F-7F73-FD14-1FDF76F4545D}"/>
              </a:ext>
            </a:extLst>
          </p:cNvPr>
          <p:cNvSpPr txBox="1"/>
          <p:nvPr/>
        </p:nvSpPr>
        <p:spPr>
          <a:xfrm>
            <a:off x="10060415" y="4264134"/>
            <a:ext cx="710669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设计原则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：关注点分离、职责单一、易于维护</a:t>
            </a:r>
            <a:endParaRPr lang="en-US" altLang="zh-CN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endParaRPr lang="zh-CN" altLang="en-US" sz="2400" b="0" i="0" dirty="0">
              <a:effectLst/>
              <a:latin typeface="+mj-ea"/>
              <a:ea typeface="+mj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前端应用层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：专注于用户交互和界面展示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后端应用层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：处理业务逻辑和数据验证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+mj-ea"/>
                <a:ea typeface="+mj-ea"/>
              </a:rPr>
              <a:t>数据访问层</a:t>
            </a:r>
            <a:r>
              <a:rPr lang="zh-CN" altLang="en-US" sz="2000" b="0" i="0" dirty="0">
                <a:effectLst/>
                <a:latin typeface="+mj-ea"/>
                <a:ea typeface="+mj-ea"/>
              </a:rPr>
              <a:t>：统一数据操作接口，隔离数据库细节</a:t>
            </a:r>
            <a:endParaRPr lang="en-US" altLang="zh-CN" sz="2000" b="0" i="0" dirty="0">
              <a:effectLst/>
              <a:latin typeface="+mj-ea"/>
              <a:ea typeface="+mj-ea"/>
            </a:endParaRPr>
          </a:p>
          <a:p>
            <a:pPr algn="l"/>
            <a:endParaRPr lang="en-US" altLang="zh-CN" sz="2400" dirty="0">
              <a:latin typeface="+mj-ea"/>
              <a:ea typeface="+mj-ea"/>
            </a:endParaRPr>
          </a:p>
          <a:p>
            <a:pPr algn="l"/>
            <a:endParaRPr lang="zh-CN" altLang="en-US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r>
              <a:rPr lang="zh-CN" altLang="en-US" sz="2400" b="1" i="0" dirty="0">
                <a:effectLst/>
                <a:latin typeface="+mj-ea"/>
                <a:ea typeface="+mj-ea"/>
              </a:rPr>
              <a:t>决策依据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：</a:t>
            </a:r>
            <a:endParaRPr lang="en-US" altLang="zh-CN" sz="2400" b="0" i="0" dirty="0">
              <a:effectLst/>
              <a:latin typeface="+mj-ea"/>
              <a:ea typeface="+mj-ea"/>
            </a:endParaRPr>
          </a:p>
          <a:p>
            <a:pPr algn="l">
              <a:buNone/>
            </a:pPr>
            <a:endParaRPr lang="zh-CN" altLang="en-US" sz="2800" b="0" i="0" dirty="0">
              <a:effectLst/>
              <a:latin typeface="+mj-ea"/>
              <a:ea typeface="+mj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符合软件工程的分层设计原则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便于团队分工协作（前端</a:t>
            </a:r>
            <a:r>
              <a:rPr lang="en-US" altLang="zh-CN" sz="2400" b="0" i="0" dirty="0">
                <a:effectLst/>
                <a:latin typeface="+mj-ea"/>
                <a:ea typeface="+mj-ea"/>
              </a:rPr>
              <a:t>/</a:t>
            </a:r>
            <a:r>
              <a:rPr lang="zh-CN" altLang="en-US" sz="2400" b="0" i="0" dirty="0">
                <a:effectLst/>
                <a:latin typeface="+mj-ea"/>
                <a:ea typeface="+mj-ea"/>
              </a:rPr>
              <a:t>后端分离）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+mj-ea"/>
                <a:ea typeface="+mj-ea"/>
              </a:rPr>
              <a:t>提高系统的可维护性和可扩展性</a:t>
            </a:r>
          </a:p>
        </p:txBody>
      </p:sp>
    </p:spTree>
    <p:extLst>
      <p:ext uri="{BB962C8B-B14F-4D97-AF65-F5344CB8AC3E}">
        <p14:creationId xmlns:p14="http://schemas.microsoft.com/office/powerpoint/2010/main" val="3839239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2650</Words>
  <Application>Microsoft Office PowerPoint</Application>
  <PresentationFormat>自定义</PresentationFormat>
  <Paragraphs>564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字由点字刻宋</vt:lpstr>
      <vt:lpstr>等线</vt:lpstr>
      <vt:lpstr>HY Myeong Light</vt:lpstr>
      <vt:lpstr>Roboto</vt:lpstr>
      <vt:lpstr>Calibri</vt:lpstr>
      <vt:lpstr>宋体</vt:lpstr>
      <vt:lpstr>Arial</vt:lpstr>
      <vt:lpstr>方正姚体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蓝色学术风毕业论文答辩开题报告汇报演示文稿</dc:title>
  <cp:lastModifiedBy>Feiji Huang</cp:lastModifiedBy>
  <cp:revision>106</cp:revision>
  <dcterms:created xsi:type="dcterms:W3CDTF">2006-08-16T00:00:00Z</dcterms:created>
  <dcterms:modified xsi:type="dcterms:W3CDTF">2025-11-26T06:18:29Z</dcterms:modified>
  <dc:identifier>DAG5ban6SIk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{"Label":"1","ContentProducer":"001191110105MA01AN806X00000","ProduceID":"DAG5ban6SIk","ReservedCode1":"","ContentPropagator":"001191110105MA01AN806X00000","PropagateID":"DAG5ban6SIk","ReservedCode2":""}</vt:lpwstr>
  </property>
</Properties>
</file>